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2"/>
  </p:notesMasterIdLst>
  <p:handoutMasterIdLst>
    <p:handoutMasterId r:id="rId43"/>
  </p:handoutMasterIdLst>
  <p:sldIdLst>
    <p:sldId id="256" r:id="rId3"/>
    <p:sldId id="333" r:id="rId4"/>
    <p:sldId id="400" r:id="rId5"/>
    <p:sldId id="530" r:id="rId6"/>
    <p:sldId id="536" r:id="rId7"/>
    <p:sldId id="537" r:id="rId8"/>
    <p:sldId id="538" r:id="rId9"/>
    <p:sldId id="539" r:id="rId10"/>
    <p:sldId id="540" r:id="rId11"/>
    <p:sldId id="541" r:id="rId12"/>
    <p:sldId id="542" r:id="rId13"/>
    <p:sldId id="543" r:id="rId14"/>
    <p:sldId id="544" r:id="rId15"/>
    <p:sldId id="545" r:id="rId16"/>
    <p:sldId id="546" r:id="rId17"/>
    <p:sldId id="547" r:id="rId18"/>
    <p:sldId id="548" r:id="rId19"/>
    <p:sldId id="549" r:id="rId20"/>
    <p:sldId id="550" r:id="rId21"/>
    <p:sldId id="551" r:id="rId22"/>
    <p:sldId id="552" r:id="rId23"/>
    <p:sldId id="402" r:id="rId24"/>
    <p:sldId id="553" r:id="rId25"/>
    <p:sldId id="554" r:id="rId26"/>
    <p:sldId id="555" r:id="rId27"/>
    <p:sldId id="556" r:id="rId28"/>
    <p:sldId id="558" r:id="rId29"/>
    <p:sldId id="559" r:id="rId30"/>
    <p:sldId id="560" r:id="rId31"/>
    <p:sldId id="557" r:id="rId32"/>
    <p:sldId id="561" r:id="rId33"/>
    <p:sldId id="562" r:id="rId34"/>
    <p:sldId id="563" r:id="rId35"/>
    <p:sldId id="564" r:id="rId36"/>
    <p:sldId id="566" r:id="rId37"/>
    <p:sldId id="565" r:id="rId38"/>
    <p:sldId id="567" r:id="rId39"/>
    <p:sldId id="531" r:id="rId40"/>
    <p:sldId id="332" r:id="rId41"/>
  </p:sldIdLst>
  <p:sldSz cx="12192000" cy="6858000"/>
  <p:notesSz cx="6858000" cy="9144000"/>
  <p:custDataLst>
    <p:tags r:id="rId4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780" y="32"/>
      </p:cViewPr>
      <p:guideLst>
        <p:guide orient="horz" pos="2160"/>
        <p:guide pos="39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4&#26376;&#31354;&#30333;&#26080;&#28201;&#24230;&#38454;&#2757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7&#26376;&#65288;&#31532;&#20108;&#38454;&#27573;&#65289;&#25968;&#2545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7&#26376;&#65288;&#31532;&#20108;&#38454;&#27573;&#65289;&#25968;&#2545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29\2021.06.29~07.1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29\2021.06.29~07.1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29\bwcp%202021-%207-%2014%20-%20&#21103;&#2641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29\bwcp%202021-%207-%2014%20-%20&#21103;&#26412;.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4&#26376;&#31354;&#30333;&#26080;&#28201;&#24230;&#38454;&#2757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4&#26376;&#31354;&#30333;&#26080;&#28201;&#24230;&#38454;&#2757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6&#26376;&#65288;&#31532;&#19968;&#38454;&#27573;&#65289;&#25968;&#25454;&#65288;&#32456;&#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6&#26376;&#65288;&#31532;&#19968;&#38454;&#27573;&#65289;&#25968;&#25454;&#65288;&#32456;&#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6&#26376;&#65288;&#31532;&#19968;&#38454;&#27573;&#65289;&#25968;&#25454;&#65288;&#32456;&#6528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6&#26376;&#65288;&#31532;&#19968;&#38454;&#27573;&#65289;&#25968;&#25454;&#65288;&#32456;&#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7&#26376;&#65288;&#31532;&#20108;&#38454;&#27573;&#65289;&#25968;&#2545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eichao\Desktop\&#21016;&#24635;&#36164;&#26009;&#27719;&#24635;\2021&#31859;&#26684;&#26631;&#20934;&#25151;&#27979;&#35797;\&#31859;&#26684;&#29616;&#22330;&#25968;&#25454;\2021.07.19\2021&#24180;7&#26376;&#65288;&#31532;&#20108;&#38454;&#27573;&#65289;&#25968;&#2545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r>
              <a:rPr lang="zh-CN"/>
              <a:t>测试期间温度变化趋势</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'[2021年4月空白无温度阶段.xlsx]数据筛选2'!$J$1</c:f>
              <c:strCache>
                <c:ptCount val="1"/>
                <c:pt idx="0">
                  <c:v>测试间温度</c:v>
                </c:pt>
              </c:strCache>
            </c:strRef>
          </c:tx>
          <c:spPr>
            <a:ln w="31750" cap="rnd">
              <a:solidFill>
                <a:schemeClr val="accent1"/>
              </a:solidFill>
              <a:round/>
            </a:ln>
            <a:effectLst/>
          </c:spPr>
          <c:marker>
            <c:symbol val="circle"/>
            <c:size val="8"/>
            <c:spPr>
              <a:solidFill>
                <a:schemeClr val="accent1"/>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'[2021年4月空白无温度阶段.xlsx]数据筛选2'!$I$2:$I$8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'[2021年4月空白无温度阶段.xlsx]数据筛选2'!$J$2:$J$8</c:f>
              <c:numCache>
                <c:formatCode>General</c:formatCode>
                <c:ptCount val="7"/>
                <c:pt idx="0">
                  <c:v>25.67</c:v>
                </c:pt>
                <c:pt idx="1">
                  <c:v>22.27</c:v>
                </c:pt>
                <c:pt idx="2">
                  <c:v>20.95</c:v>
                </c:pt>
                <c:pt idx="3">
                  <c:v>24.44</c:v>
                </c:pt>
                <c:pt idx="4">
                  <c:v>27.19</c:v>
                </c:pt>
                <c:pt idx="5">
                  <c:v>28.7</c:v>
                </c:pt>
                <c:pt idx="6">
                  <c:v>27.83</c:v>
                </c:pt>
              </c:numCache>
            </c:numRef>
          </c:val>
          <c:smooth val="0"/>
          <c:extLst>
            <c:ext xmlns:c16="http://schemas.microsoft.com/office/drawing/2014/chart" uri="{C3380CC4-5D6E-409C-BE32-E72D297353CC}">
              <c16:uniqueId val="{00000000-5F54-4B73-95E0-FD64BC5201C8}"/>
            </c:ext>
          </c:extLst>
        </c:ser>
        <c:ser>
          <c:idx val="1"/>
          <c:order val="1"/>
          <c:tx>
            <c:strRef>
              <c:f>'[2021年4月空白无温度阶段.xlsx]数据筛选2'!$K$1</c:f>
              <c:strCache>
                <c:ptCount val="1"/>
                <c:pt idx="0">
                  <c:v>对比间温度</c:v>
                </c:pt>
              </c:strCache>
            </c:strRef>
          </c:tx>
          <c:spPr>
            <a:ln w="22225" cap="rnd">
              <a:solidFill>
                <a:schemeClr val="accent2"/>
              </a:solidFill>
              <a:round/>
            </a:ln>
            <a:effectLst>
              <a:softEdge rad="0"/>
            </a:effectLst>
          </c:spPr>
          <c:marker>
            <c:symbol val="circle"/>
            <c:size val="5"/>
            <c:spPr>
              <a:solidFill>
                <a:schemeClr val="accent2"/>
              </a:solidFill>
              <a:ln>
                <a:noFill/>
              </a:ln>
              <a:effectLst>
                <a:softEdge rad="0"/>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'[2021年4月空白无温度阶段.xlsx]数据筛选2'!$I$2:$I$8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'[2021年4月空白无温度阶段.xlsx]数据筛选2'!$K$2:$K$8</c:f>
              <c:numCache>
                <c:formatCode>General</c:formatCode>
                <c:ptCount val="7"/>
                <c:pt idx="0">
                  <c:v>25.71</c:v>
                </c:pt>
                <c:pt idx="1">
                  <c:v>22.33</c:v>
                </c:pt>
                <c:pt idx="2">
                  <c:v>21.05</c:v>
                </c:pt>
                <c:pt idx="3">
                  <c:v>24.61</c:v>
                </c:pt>
                <c:pt idx="4">
                  <c:v>27.29</c:v>
                </c:pt>
                <c:pt idx="5">
                  <c:v>29.35</c:v>
                </c:pt>
                <c:pt idx="6">
                  <c:v>28.5</c:v>
                </c:pt>
              </c:numCache>
            </c:numRef>
          </c:val>
          <c:smooth val="1"/>
          <c:extLst>
            <c:ext xmlns:c16="http://schemas.microsoft.com/office/drawing/2014/chart" uri="{C3380CC4-5D6E-409C-BE32-E72D297353CC}">
              <c16:uniqueId val="{00000001-5F54-4B73-95E0-FD64BC5201C8}"/>
            </c:ext>
          </c:extLst>
        </c:ser>
        <c:dLbls>
          <c:showLegendKey val="0"/>
          <c:showVal val="0"/>
          <c:showCatName val="0"/>
          <c:showSerName val="0"/>
          <c:showPercent val="0"/>
          <c:showBubbleSize val="0"/>
        </c:dLbls>
        <c:marker val="1"/>
        <c:smooth val="0"/>
        <c:axId val="784222088"/>
        <c:axId val="784212576"/>
      </c:lineChart>
      <c:lineChart>
        <c:grouping val="standard"/>
        <c:varyColors val="0"/>
        <c:ser>
          <c:idx val="2"/>
          <c:order val="2"/>
          <c:tx>
            <c:strRef>
              <c:f>'[2021年4月空白无温度阶段.xlsx]数据筛选2'!$L$1</c:f>
              <c:strCache>
                <c:ptCount val="1"/>
                <c:pt idx="0">
                  <c:v>室外温度</c:v>
                </c:pt>
              </c:strCache>
            </c:strRef>
          </c:tx>
          <c:spPr>
            <a:ln w="31750" cap="rnd">
              <a:solidFill>
                <a:schemeClr val="accent3"/>
              </a:solidFill>
              <a:round/>
            </a:ln>
            <a:effectLst/>
          </c:spPr>
          <c:marker>
            <c:symbol val="circle"/>
            <c:size val="5"/>
            <c:spPr>
              <a:solidFill>
                <a:schemeClr val="accent3"/>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'[2021年4月空白无温度阶段.xlsx]数据筛选2'!$I$2:$I$8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'[2021年4月空白无温度阶段.xlsx]数据筛选2'!$L$2:$L$8</c:f>
              <c:numCache>
                <c:formatCode>General</c:formatCode>
                <c:ptCount val="7"/>
                <c:pt idx="0">
                  <c:v>22</c:v>
                </c:pt>
                <c:pt idx="1">
                  <c:v>17.899999999999999</c:v>
                </c:pt>
                <c:pt idx="2">
                  <c:v>17.440000000000001</c:v>
                </c:pt>
                <c:pt idx="3">
                  <c:v>19.579999999999998</c:v>
                </c:pt>
                <c:pt idx="4">
                  <c:v>24.26</c:v>
                </c:pt>
                <c:pt idx="5">
                  <c:v>24.94</c:v>
                </c:pt>
                <c:pt idx="6">
                  <c:v>22</c:v>
                </c:pt>
              </c:numCache>
            </c:numRef>
          </c:val>
          <c:smooth val="0"/>
          <c:extLst>
            <c:ext xmlns:c16="http://schemas.microsoft.com/office/drawing/2014/chart" uri="{C3380CC4-5D6E-409C-BE32-E72D297353CC}">
              <c16:uniqueId val="{00000002-5F54-4B73-95E0-FD64BC5201C8}"/>
            </c:ext>
          </c:extLst>
        </c:ser>
        <c:dLbls>
          <c:showLegendKey val="0"/>
          <c:showVal val="0"/>
          <c:showCatName val="0"/>
          <c:showSerName val="0"/>
          <c:showPercent val="0"/>
          <c:showBubbleSize val="0"/>
        </c:dLbls>
        <c:marker val="1"/>
        <c:smooth val="0"/>
        <c:axId val="776088088"/>
        <c:axId val="776083824"/>
      </c:lineChart>
      <c:dateAx>
        <c:axId val="784222088"/>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784212576"/>
        <c:crosses val="autoZero"/>
        <c:auto val="1"/>
        <c:lblOffset val="100"/>
        <c:baseTimeUnit val="days"/>
      </c:dateAx>
      <c:valAx>
        <c:axId val="78421257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r>
                  <a:rPr lang="zh-CN" altLang="en-US"/>
                  <a:t>温度</a:t>
                </a:r>
                <a:r>
                  <a:rPr lang="en-US" altLang="zh-CN"/>
                  <a:t>℃</a:t>
                </a:r>
                <a:endParaRPr lang="zh-CN" alt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784222088"/>
        <c:crosses val="autoZero"/>
        <c:crossBetween val="between"/>
      </c:valAx>
      <c:valAx>
        <c:axId val="776083824"/>
        <c:scaling>
          <c:orientation val="minMax"/>
        </c:scaling>
        <c:delete val="1"/>
        <c:axPos val="r"/>
        <c:numFmt formatCode="General" sourceLinked="1"/>
        <c:majorTickMark val="out"/>
        <c:minorTickMark val="none"/>
        <c:tickLblPos val="nextTo"/>
        <c:crossAx val="776088088"/>
        <c:crosses val="max"/>
        <c:crossBetween val="between"/>
      </c:valAx>
      <c:dateAx>
        <c:axId val="776088088"/>
        <c:scaling>
          <c:orientation val="minMax"/>
        </c:scaling>
        <c:delete val="1"/>
        <c:axPos val="b"/>
        <c:numFmt formatCode="m&quot;月&quot;d&quot;日&quot;" sourceLinked="1"/>
        <c:majorTickMark val="out"/>
        <c:minorTickMark val="none"/>
        <c:tickLblPos val="nextTo"/>
        <c:crossAx val="776083824"/>
        <c:crosses val="autoZero"/>
        <c:auto val="1"/>
        <c:lblOffset val="100"/>
        <c:baseTimeUnit val="days"/>
        <c:majorUnit val="1"/>
        <c:minorUnit val="1"/>
      </c:dateAx>
      <c:spPr>
        <a:noFill/>
        <a:ln>
          <a:noFill/>
        </a:ln>
        <a:effectLst/>
      </c:spPr>
    </c:plotArea>
    <c:legend>
      <c:legendPos val="b"/>
      <c:overlay val="0"/>
      <c:spPr>
        <a:solidFill>
          <a:schemeClr val="lt1">
            <a:lumMod val="95000"/>
            <a:alpha val="39000"/>
          </a:schemeClr>
        </a:solidFill>
        <a:ln w="12700">
          <a:solidFill>
            <a:schemeClr val="tx1"/>
          </a:solid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aseline="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dirty="0">
                <a:latin typeface="楷体" panose="02010609060101010101" pitchFamily="49" charset="-122"/>
                <a:ea typeface="楷体" panose="02010609060101010101" pitchFamily="49" charset="-122"/>
              </a:rPr>
              <a:t>测试期间湿度变化趋势</a:t>
            </a:r>
            <a:endParaRPr lang="zh-CN" dirty="0">
              <a:latin typeface="楷体" panose="02010609060101010101" pitchFamily="49" charset="-122"/>
              <a:ea typeface="楷体" panose="02010609060101010101" pitchFamily="49" charset="-122"/>
            </a:endParaRPr>
          </a:p>
        </c:rich>
      </c:tx>
      <c:layout>
        <c:manualLayout>
          <c:xMode val="edge"/>
          <c:yMode val="edge"/>
          <c:x val="0.28016666666666673"/>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'[2021年7月（第二阶段）数据.xlsx]数据筛选3'!$N$2</c:f>
              <c:strCache>
                <c:ptCount val="1"/>
                <c:pt idx="0">
                  <c:v>测试间湿度</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'[2021年7月（第二阶段）数据.xlsx]数据筛选3'!$M$3:$M$9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'[2021年7月（第二阶段）数据.xlsx]数据筛选3'!$N$3:$N$9</c:f>
              <c:numCache>
                <c:formatCode>General</c:formatCode>
                <c:ptCount val="7"/>
                <c:pt idx="0">
                  <c:v>57.56</c:v>
                </c:pt>
                <c:pt idx="1">
                  <c:v>58.12</c:v>
                </c:pt>
                <c:pt idx="2">
                  <c:v>56.69</c:v>
                </c:pt>
                <c:pt idx="3">
                  <c:v>58.48</c:v>
                </c:pt>
                <c:pt idx="4">
                  <c:v>58.92</c:v>
                </c:pt>
                <c:pt idx="5">
                  <c:v>56.61</c:v>
                </c:pt>
                <c:pt idx="6">
                  <c:v>55.76</c:v>
                </c:pt>
              </c:numCache>
            </c:numRef>
          </c:val>
          <c:smooth val="0"/>
          <c:extLst>
            <c:ext xmlns:c16="http://schemas.microsoft.com/office/drawing/2014/chart" uri="{C3380CC4-5D6E-409C-BE32-E72D297353CC}">
              <c16:uniqueId val="{00000000-5D90-4D01-819B-6CC900CD601F}"/>
            </c:ext>
          </c:extLst>
        </c:ser>
        <c:ser>
          <c:idx val="1"/>
          <c:order val="1"/>
          <c:tx>
            <c:strRef>
              <c:f>'[2021年7月（第二阶段）数据.xlsx]数据筛选3'!$O$2</c:f>
              <c:strCache>
                <c:ptCount val="1"/>
                <c:pt idx="0">
                  <c:v>对比间湿度</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'[2021年7月（第二阶段）数据.xlsx]数据筛选3'!$M$3:$M$9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'[2021年7月（第二阶段）数据.xlsx]数据筛选3'!$O$3:$O$9</c:f>
              <c:numCache>
                <c:formatCode>General</c:formatCode>
                <c:ptCount val="7"/>
                <c:pt idx="0">
                  <c:v>54.32</c:v>
                </c:pt>
                <c:pt idx="1">
                  <c:v>54.06</c:v>
                </c:pt>
                <c:pt idx="2">
                  <c:v>53.2</c:v>
                </c:pt>
                <c:pt idx="3">
                  <c:v>54.2</c:v>
                </c:pt>
                <c:pt idx="4">
                  <c:v>54.29</c:v>
                </c:pt>
                <c:pt idx="5">
                  <c:v>53.47</c:v>
                </c:pt>
                <c:pt idx="6">
                  <c:v>53.24</c:v>
                </c:pt>
              </c:numCache>
            </c:numRef>
          </c:val>
          <c:smooth val="0"/>
          <c:extLst>
            <c:ext xmlns:c16="http://schemas.microsoft.com/office/drawing/2014/chart" uri="{C3380CC4-5D6E-409C-BE32-E72D297353CC}">
              <c16:uniqueId val="{00000001-5D90-4D01-819B-6CC900CD601F}"/>
            </c:ext>
          </c:extLst>
        </c:ser>
        <c:ser>
          <c:idx val="2"/>
          <c:order val="2"/>
          <c:tx>
            <c:strRef>
              <c:f>'[2021年7月（第二阶段）数据.xlsx]数据筛选3'!$P$2</c:f>
              <c:strCache>
                <c:ptCount val="1"/>
                <c:pt idx="0">
                  <c:v>室外湿度</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'[2021年7月（第二阶段）数据.xlsx]数据筛选3'!$M$3:$M$9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'[2021年7月（第二阶段）数据.xlsx]数据筛选3'!$P$3:$P$9</c:f>
              <c:numCache>
                <c:formatCode>General</c:formatCode>
                <c:ptCount val="7"/>
                <c:pt idx="0">
                  <c:v>74.17</c:v>
                </c:pt>
                <c:pt idx="1">
                  <c:v>57.47</c:v>
                </c:pt>
                <c:pt idx="2">
                  <c:v>75.02</c:v>
                </c:pt>
                <c:pt idx="3">
                  <c:v>73.97</c:v>
                </c:pt>
                <c:pt idx="4">
                  <c:v>71.94</c:v>
                </c:pt>
                <c:pt idx="5">
                  <c:v>83.21</c:v>
                </c:pt>
                <c:pt idx="6">
                  <c:v>80.38</c:v>
                </c:pt>
              </c:numCache>
            </c:numRef>
          </c:val>
          <c:smooth val="0"/>
          <c:extLst>
            <c:ext xmlns:c16="http://schemas.microsoft.com/office/drawing/2014/chart" uri="{C3380CC4-5D6E-409C-BE32-E72D297353CC}">
              <c16:uniqueId val="{00000002-5D90-4D01-819B-6CC900CD601F}"/>
            </c:ext>
          </c:extLst>
        </c:ser>
        <c:dLbls>
          <c:dLblPos val="ctr"/>
          <c:showLegendKey val="0"/>
          <c:showVal val="1"/>
          <c:showCatName val="0"/>
          <c:showSerName val="0"/>
          <c:showPercent val="0"/>
          <c:showBubbleSize val="0"/>
        </c:dLbls>
        <c:marker val="1"/>
        <c:smooth val="0"/>
        <c:axId val="562296784"/>
        <c:axId val="562294160"/>
      </c:lineChart>
      <c:dateAx>
        <c:axId val="562296784"/>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562294160"/>
        <c:crosses val="autoZero"/>
        <c:auto val="1"/>
        <c:lblOffset val="100"/>
        <c:baseTimeUnit val="days"/>
      </c:dateAx>
      <c:valAx>
        <c:axId val="56229416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900" b="1" i="0" baseline="0">
                    <a:effectLst/>
                  </a:rPr>
                  <a:t>湿度</a:t>
                </a:r>
                <a:r>
                  <a:rPr lang="en-US" altLang="zh-CN" sz="900" b="1" i="0" baseline="0">
                    <a:effectLst/>
                  </a:rPr>
                  <a:t>%RH</a:t>
                </a:r>
                <a:endParaRPr lang="zh-CN" altLang="zh-CN" sz="900">
                  <a:effectLst/>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5622967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dirty="0">
                <a:latin typeface="楷体" panose="02010609060101010101" pitchFamily="49" charset="-122"/>
                <a:ea typeface="楷体" panose="02010609060101010101" pitchFamily="49" charset="-122"/>
              </a:rPr>
              <a:t>测试期间墙体内外表面变化趋势</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'[2021年7月（第二阶段）数据.xlsx]数据筛选3'!$T$2</c:f>
              <c:strCache>
                <c:ptCount val="1"/>
                <c:pt idx="0">
                  <c:v>测试间内墙面温度</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'[2021年7月（第二阶段）数据.xlsx]数据筛选3'!$S$3:$S$9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'[2021年7月（第二阶段）数据.xlsx]数据筛选3'!$T$3:$T$9</c:f>
              <c:numCache>
                <c:formatCode>0.00_ </c:formatCode>
                <c:ptCount val="7"/>
                <c:pt idx="0">
                  <c:v>24.31</c:v>
                </c:pt>
                <c:pt idx="1">
                  <c:v>24.38</c:v>
                </c:pt>
                <c:pt idx="2">
                  <c:v>24.38</c:v>
                </c:pt>
                <c:pt idx="3">
                  <c:v>24.46</c:v>
                </c:pt>
                <c:pt idx="4">
                  <c:v>24.48</c:v>
                </c:pt>
                <c:pt idx="5">
                  <c:v>23.97</c:v>
                </c:pt>
                <c:pt idx="6">
                  <c:v>23.71</c:v>
                </c:pt>
              </c:numCache>
            </c:numRef>
          </c:val>
          <c:smooth val="0"/>
          <c:extLst>
            <c:ext xmlns:c16="http://schemas.microsoft.com/office/drawing/2014/chart" uri="{C3380CC4-5D6E-409C-BE32-E72D297353CC}">
              <c16:uniqueId val="{00000000-1645-4DE4-AC5F-05881BE8FD32}"/>
            </c:ext>
          </c:extLst>
        </c:ser>
        <c:ser>
          <c:idx val="1"/>
          <c:order val="1"/>
          <c:tx>
            <c:strRef>
              <c:f>'[2021年7月（第二阶段）数据.xlsx]数据筛选3'!$U$2</c:f>
              <c:strCache>
                <c:ptCount val="1"/>
                <c:pt idx="0">
                  <c:v>对比间内墙面温度</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'[2021年7月（第二阶段）数据.xlsx]数据筛选3'!$S$3:$S$9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'[2021年7月（第二阶段）数据.xlsx]数据筛选3'!$U$3:$U$9</c:f>
              <c:numCache>
                <c:formatCode>0.00_ </c:formatCode>
                <c:ptCount val="7"/>
                <c:pt idx="0">
                  <c:v>23.25</c:v>
                </c:pt>
                <c:pt idx="1">
                  <c:v>23.28</c:v>
                </c:pt>
                <c:pt idx="2">
                  <c:v>23.08</c:v>
                </c:pt>
                <c:pt idx="3">
                  <c:v>23.3</c:v>
                </c:pt>
                <c:pt idx="4">
                  <c:v>23.36</c:v>
                </c:pt>
                <c:pt idx="5">
                  <c:v>23.05</c:v>
                </c:pt>
                <c:pt idx="6">
                  <c:v>22.79</c:v>
                </c:pt>
              </c:numCache>
            </c:numRef>
          </c:val>
          <c:smooth val="0"/>
          <c:extLst>
            <c:ext xmlns:c16="http://schemas.microsoft.com/office/drawing/2014/chart" uri="{C3380CC4-5D6E-409C-BE32-E72D297353CC}">
              <c16:uniqueId val="{00000001-1645-4DE4-AC5F-05881BE8FD32}"/>
            </c:ext>
          </c:extLst>
        </c:ser>
        <c:ser>
          <c:idx val="2"/>
          <c:order val="2"/>
          <c:tx>
            <c:strRef>
              <c:f>'[2021年7月（第二阶段）数据.xlsx]数据筛选3'!$V$2</c:f>
              <c:strCache>
                <c:ptCount val="1"/>
                <c:pt idx="0">
                  <c:v>测试间外墙面温度</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'[2021年7月（第二阶段）数据.xlsx]数据筛选3'!$S$3:$S$9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'[2021年7月（第二阶段）数据.xlsx]数据筛选3'!$V$3:$V$9</c:f>
              <c:numCache>
                <c:formatCode>0.00_ </c:formatCode>
                <c:ptCount val="7"/>
                <c:pt idx="0">
                  <c:v>30.61</c:v>
                </c:pt>
                <c:pt idx="1">
                  <c:v>31.22</c:v>
                </c:pt>
                <c:pt idx="2">
                  <c:v>30.24</c:v>
                </c:pt>
                <c:pt idx="3">
                  <c:v>31.57</c:v>
                </c:pt>
                <c:pt idx="4">
                  <c:v>32.549999999999997</c:v>
                </c:pt>
                <c:pt idx="5">
                  <c:v>29.36</c:v>
                </c:pt>
                <c:pt idx="6">
                  <c:v>28.27</c:v>
                </c:pt>
              </c:numCache>
            </c:numRef>
          </c:val>
          <c:smooth val="0"/>
          <c:extLst>
            <c:ext xmlns:c16="http://schemas.microsoft.com/office/drawing/2014/chart" uri="{C3380CC4-5D6E-409C-BE32-E72D297353CC}">
              <c16:uniqueId val="{00000002-1645-4DE4-AC5F-05881BE8FD32}"/>
            </c:ext>
          </c:extLst>
        </c:ser>
        <c:ser>
          <c:idx val="3"/>
          <c:order val="3"/>
          <c:tx>
            <c:strRef>
              <c:f>'[2021年7月（第二阶段）数据.xlsx]数据筛选3'!$W$2</c:f>
              <c:strCache>
                <c:ptCount val="1"/>
                <c:pt idx="0">
                  <c:v>对比间外墙面温度</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'[2021年7月（第二阶段）数据.xlsx]数据筛选3'!$S$3:$S$9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'[2021年7月（第二阶段）数据.xlsx]数据筛选3'!$W$3:$W$9</c:f>
              <c:numCache>
                <c:formatCode>0.00_ </c:formatCode>
                <c:ptCount val="7"/>
                <c:pt idx="0">
                  <c:v>30.85</c:v>
                </c:pt>
                <c:pt idx="1">
                  <c:v>31.64</c:v>
                </c:pt>
                <c:pt idx="2">
                  <c:v>30.12</c:v>
                </c:pt>
                <c:pt idx="3">
                  <c:v>31.45</c:v>
                </c:pt>
                <c:pt idx="4">
                  <c:v>32.119999999999997</c:v>
                </c:pt>
                <c:pt idx="5">
                  <c:v>29.42</c:v>
                </c:pt>
                <c:pt idx="6">
                  <c:v>28.2</c:v>
                </c:pt>
              </c:numCache>
            </c:numRef>
          </c:val>
          <c:smooth val="0"/>
          <c:extLst>
            <c:ext xmlns:c16="http://schemas.microsoft.com/office/drawing/2014/chart" uri="{C3380CC4-5D6E-409C-BE32-E72D297353CC}">
              <c16:uniqueId val="{00000003-1645-4DE4-AC5F-05881BE8FD32}"/>
            </c:ext>
          </c:extLst>
        </c:ser>
        <c:dLbls>
          <c:dLblPos val="ctr"/>
          <c:showLegendKey val="0"/>
          <c:showVal val="1"/>
          <c:showCatName val="0"/>
          <c:showSerName val="0"/>
          <c:showPercent val="0"/>
          <c:showBubbleSize val="0"/>
        </c:dLbls>
        <c:marker val="1"/>
        <c:smooth val="0"/>
        <c:axId val="795564440"/>
        <c:axId val="795563456"/>
      </c:lineChart>
      <c:dateAx>
        <c:axId val="795564440"/>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795563456"/>
        <c:crosses val="autoZero"/>
        <c:auto val="1"/>
        <c:lblOffset val="100"/>
        <c:baseTimeUnit val="days"/>
      </c:dateAx>
      <c:valAx>
        <c:axId val="7955634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900" b="1" i="0" baseline="0">
                    <a:effectLst/>
                  </a:rPr>
                  <a:t>温度（</a:t>
                </a:r>
                <a:r>
                  <a:rPr lang="en-US" altLang="zh-CN" sz="900" b="1" i="0" baseline="0">
                    <a:effectLst/>
                  </a:rPr>
                  <a:t>℃</a:t>
                </a:r>
                <a:r>
                  <a:rPr lang="zh-CN" altLang="zh-CN" sz="900" b="1" i="0" baseline="0">
                    <a:effectLst/>
                  </a:rPr>
                  <a:t>）</a:t>
                </a:r>
                <a:endParaRPr lang="zh-CN" altLang="zh-CN" sz="900">
                  <a:effectLst/>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79556444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zh-CN"/>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tLang="zh-CN" sz="1800" b="1" i="0" baseline="0" dirty="0">
                <a:effectLst/>
              </a:rPr>
              <a:t>6</a:t>
            </a:r>
            <a:r>
              <a:rPr lang="zh-CN" altLang="zh-CN" sz="1800" b="1" i="0" baseline="0" dirty="0">
                <a:effectLst/>
              </a:rPr>
              <a:t>月</a:t>
            </a:r>
            <a:r>
              <a:rPr lang="en-US" altLang="zh-CN" sz="1800" b="1" i="0" baseline="0" dirty="0">
                <a:effectLst/>
              </a:rPr>
              <a:t>29</a:t>
            </a:r>
            <a:r>
              <a:rPr lang="zh-CN" altLang="zh-CN" sz="1800" b="1" i="0" baseline="0" dirty="0">
                <a:effectLst/>
              </a:rPr>
              <a:t>日～</a:t>
            </a:r>
            <a:r>
              <a:rPr lang="en-US" altLang="zh-CN" sz="1800" b="1" i="0" baseline="0" dirty="0">
                <a:effectLst/>
              </a:rPr>
              <a:t>7</a:t>
            </a:r>
            <a:r>
              <a:rPr lang="zh-CN" altLang="zh-CN" sz="1800" b="1" i="0" baseline="0" dirty="0">
                <a:effectLst/>
              </a:rPr>
              <a:t>月</a:t>
            </a:r>
            <a:r>
              <a:rPr lang="en-US" altLang="zh-CN" sz="1800" b="1" i="0" baseline="0" dirty="0">
                <a:effectLst/>
              </a:rPr>
              <a:t>13</a:t>
            </a:r>
            <a:r>
              <a:rPr lang="zh-CN" altLang="zh-CN" sz="1800" b="1" i="0" baseline="0" dirty="0">
                <a:effectLst/>
              </a:rPr>
              <a:t>日</a:t>
            </a:r>
            <a:r>
              <a:rPr lang="zh-CN" altLang="en-US" sz="1800" b="1" i="0" baseline="0" dirty="0">
                <a:effectLst/>
              </a:rPr>
              <a:t>白昼</a:t>
            </a:r>
            <a:r>
              <a:rPr lang="zh-CN" altLang="zh-CN" sz="1800" b="1" i="0" baseline="0" dirty="0">
                <a:effectLst/>
              </a:rPr>
              <a:t>耗电量</a:t>
            </a:r>
            <a:endParaRPr lang="zh-CN" altLang="zh-CN"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'[2021.06.29~07.14.xlsx]白天'!$I$2</c:f>
              <c:strCache>
                <c:ptCount val="1"/>
                <c:pt idx="0">
                  <c:v>测试箱电量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'[2021.06.29~07.14.xlsx]白天'!$H$3:$H$17</c:f>
              <c:numCache>
                <c:formatCode>m"月"d"日"</c:formatCode>
                <c:ptCount val="15"/>
                <c:pt idx="0">
                  <c:v>44376</c:v>
                </c:pt>
                <c:pt idx="1">
                  <c:v>44377</c:v>
                </c:pt>
                <c:pt idx="2">
                  <c:v>44378</c:v>
                </c:pt>
                <c:pt idx="3">
                  <c:v>44379</c:v>
                </c:pt>
                <c:pt idx="4">
                  <c:v>44380</c:v>
                </c:pt>
                <c:pt idx="5">
                  <c:v>44381</c:v>
                </c:pt>
                <c:pt idx="6">
                  <c:v>44382</c:v>
                </c:pt>
                <c:pt idx="7">
                  <c:v>44383</c:v>
                </c:pt>
                <c:pt idx="8">
                  <c:v>44384</c:v>
                </c:pt>
                <c:pt idx="9">
                  <c:v>44385</c:v>
                </c:pt>
                <c:pt idx="10">
                  <c:v>44386</c:v>
                </c:pt>
                <c:pt idx="11">
                  <c:v>44387</c:v>
                </c:pt>
                <c:pt idx="12">
                  <c:v>44388</c:v>
                </c:pt>
                <c:pt idx="13">
                  <c:v>44389</c:v>
                </c:pt>
                <c:pt idx="14">
                  <c:v>44390</c:v>
                </c:pt>
              </c:numCache>
            </c:numRef>
          </c:cat>
          <c:val>
            <c:numRef>
              <c:f>'[2021.06.29~07.14.xlsx]白天'!$I$3:$I$17</c:f>
              <c:numCache>
                <c:formatCode>General</c:formatCode>
                <c:ptCount val="15"/>
                <c:pt idx="0">
                  <c:v>24.28</c:v>
                </c:pt>
                <c:pt idx="1">
                  <c:v>27.6</c:v>
                </c:pt>
                <c:pt idx="2">
                  <c:v>26.81</c:v>
                </c:pt>
                <c:pt idx="3">
                  <c:v>24.35</c:v>
                </c:pt>
                <c:pt idx="4">
                  <c:v>15.81</c:v>
                </c:pt>
                <c:pt idx="5">
                  <c:v>14.19</c:v>
                </c:pt>
                <c:pt idx="6">
                  <c:v>12.94</c:v>
                </c:pt>
                <c:pt idx="7">
                  <c:v>17.149999999999999</c:v>
                </c:pt>
                <c:pt idx="8">
                  <c:v>12.23</c:v>
                </c:pt>
                <c:pt idx="9">
                  <c:v>11.94</c:v>
                </c:pt>
                <c:pt idx="10">
                  <c:v>16.07</c:v>
                </c:pt>
                <c:pt idx="11">
                  <c:v>22.16</c:v>
                </c:pt>
                <c:pt idx="12">
                  <c:v>13.5</c:v>
                </c:pt>
                <c:pt idx="13">
                  <c:v>10.93</c:v>
                </c:pt>
                <c:pt idx="14">
                  <c:v>10.73</c:v>
                </c:pt>
              </c:numCache>
            </c:numRef>
          </c:val>
          <c:extLst>
            <c:ext xmlns:c16="http://schemas.microsoft.com/office/drawing/2014/chart" uri="{C3380CC4-5D6E-409C-BE32-E72D297353CC}">
              <c16:uniqueId val="{00000000-5991-462F-A8E9-3E8A1CE0A21B}"/>
            </c:ext>
          </c:extLst>
        </c:ser>
        <c:ser>
          <c:idx val="1"/>
          <c:order val="1"/>
          <c:tx>
            <c:strRef>
              <c:f>'[2021.06.29~07.14.xlsx]白天'!$J$2</c:f>
              <c:strCache>
                <c:ptCount val="1"/>
                <c:pt idx="0">
                  <c:v>对比箱电量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'[2021.06.29~07.14.xlsx]白天'!$H$3:$H$17</c:f>
              <c:numCache>
                <c:formatCode>m"月"d"日"</c:formatCode>
                <c:ptCount val="15"/>
                <c:pt idx="0">
                  <c:v>44376</c:v>
                </c:pt>
                <c:pt idx="1">
                  <c:v>44377</c:v>
                </c:pt>
                <c:pt idx="2">
                  <c:v>44378</c:v>
                </c:pt>
                <c:pt idx="3">
                  <c:v>44379</c:v>
                </c:pt>
                <c:pt idx="4">
                  <c:v>44380</c:v>
                </c:pt>
                <c:pt idx="5">
                  <c:v>44381</c:v>
                </c:pt>
                <c:pt idx="6">
                  <c:v>44382</c:v>
                </c:pt>
                <c:pt idx="7">
                  <c:v>44383</c:v>
                </c:pt>
                <c:pt idx="8">
                  <c:v>44384</c:v>
                </c:pt>
                <c:pt idx="9">
                  <c:v>44385</c:v>
                </c:pt>
                <c:pt idx="10">
                  <c:v>44386</c:v>
                </c:pt>
                <c:pt idx="11">
                  <c:v>44387</c:v>
                </c:pt>
                <c:pt idx="12">
                  <c:v>44388</c:v>
                </c:pt>
                <c:pt idx="13">
                  <c:v>44389</c:v>
                </c:pt>
                <c:pt idx="14">
                  <c:v>44390</c:v>
                </c:pt>
              </c:numCache>
            </c:numRef>
          </c:cat>
          <c:val>
            <c:numRef>
              <c:f>'[2021.06.29~07.14.xlsx]白天'!$J$3:$J$17</c:f>
              <c:numCache>
                <c:formatCode>General</c:formatCode>
                <c:ptCount val="15"/>
                <c:pt idx="0">
                  <c:v>21.08</c:v>
                </c:pt>
                <c:pt idx="1">
                  <c:v>23.64</c:v>
                </c:pt>
                <c:pt idx="2">
                  <c:v>23.34</c:v>
                </c:pt>
                <c:pt idx="3">
                  <c:v>20.59</c:v>
                </c:pt>
                <c:pt idx="4">
                  <c:v>16.21</c:v>
                </c:pt>
                <c:pt idx="5">
                  <c:v>15.01</c:v>
                </c:pt>
                <c:pt idx="6">
                  <c:v>14.39</c:v>
                </c:pt>
                <c:pt idx="7">
                  <c:v>17.899999999999999</c:v>
                </c:pt>
                <c:pt idx="8">
                  <c:v>14.14</c:v>
                </c:pt>
                <c:pt idx="9">
                  <c:v>14.08</c:v>
                </c:pt>
                <c:pt idx="10">
                  <c:v>16.89</c:v>
                </c:pt>
                <c:pt idx="11">
                  <c:v>20.88</c:v>
                </c:pt>
                <c:pt idx="12">
                  <c:v>15.43</c:v>
                </c:pt>
                <c:pt idx="13">
                  <c:v>13.7</c:v>
                </c:pt>
                <c:pt idx="14">
                  <c:v>12.8</c:v>
                </c:pt>
              </c:numCache>
            </c:numRef>
          </c:val>
          <c:extLst>
            <c:ext xmlns:c16="http://schemas.microsoft.com/office/drawing/2014/chart" uri="{C3380CC4-5D6E-409C-BE32-E72D297353CC}">
              <c16:uniqueId val="{00000001-5991-462F-A8E9-3E8A1CE0A21B}"/>
            </c:ext>
          </c:extLst>
        </c:ser>
        <c:ser>
          <c:idx val="2"/>
          <c:order val="2"/>
          <c:tx>
            <c:strRef>
              <c:f>'[2021.06.29~07.14.xlsx]白天'!$K$2</c:f>
              <c:strCache>
                <c:ptCount val="1"/>
                <c:pt idx="0">
                  <c:v>差值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'[2021.06.29~07.14.xlsx]白天'!$H$3:$H$17</c:f>
              <c:numCache>
                <c:formatCode>m"月"d"日"</c:formatCode>
                <c:ptCount val="15"/>
                <c:pt idx="0">
                  <c:v>44376</c:v>
                </c:pt>
                <c:pt idx="1">
                  <c:v>44377</c:v>
                </c:pt>
                <c:pt idx="2">
                  <c:v>44378</c:v>
                </c:pt>
                <c:pt idx="3">
                  <c:v>44379</c:v>
                </c:pt>
                <c:pt idx="4">
                  <c:v>44380</c:v>
                </c:pt>
                <c:pt idx="5">
                  <c:v>44381</c:v>
                </c:pt>
                <c:pt idx="6">
                  <c:v>44382</c:v>
                </c:pt>
                <c:pt idx="7">
                  <c:v>44383</c:v>
                </c:pt>
                <c:pt idx="8">
                  <c:v>44384</c:v>
                </c:pt>
                <c:pt idx="9">
                  <c:v>44385</c:v>
                </c:pt>
                <c:pt idx="10">
                  <c:v>44386</c:v>
                </c:pt>
                <c:pt idx="11">
                  <c:v>44387</c:v>
                </c:pt>
                <c:pt idx="12">
                  <c:v>44388</c:v>
                </c:pt>
                <c:pt idx="13">
                  <c:v>44389</c:v>
                </c:pt>
                <c:pt idx="14">
                  <c:v>44390</c:v>
                </c:pt>
              </c:numCache>
            </c:numRef>
          </c:cat>
          <c:val>
            <c:numRef>
              <c:f>'[2021.06.29~07.14.xlsx]白天'!$K$3:$K$17</c:f>
              <c:numCache>
                <c:formatCode>General</c:formatCode>
                <c:ptCount val="15"/>
                <c:pt idx="0">
                  <c:v>3.2000000000000028</c:v>
                </c:pt>
                <c:pt idx="1">
                  <c:v>3.9600000000000009</c:v>
                </c:pt>
                <c:pt idx="2">
                  <c:v>3.4699999999999989</c:v>
                </c:pt>
                <c:pt idx="3">
                  <c:v>3.7600000000000016</c:v>
                </c:pt>
                <c:pt idx="4">
                  <c:v>-0.40000000000000036</c:v>
                </c:pt>
                <c:pt idx="5">
                  <c:v>-0.82000000000000028</c:v>
                </c:pt>
                <c:pt idx="6">
                  <c:v>-1.4500000000000011</c:v>
                </c:pt>
                <c:pt idx="7">
                  <c:v>-0.75</c:v>
                </c:pt>
                <c:pt idx="8">
                  <c:v>-1.9100000000000001</c:v>
                </c:pt>
                <c:pt idx="9">
                  <c:v>-2.1400000000000006</c:v>
                </c:pt>
                <c:pt idx="10">
                  <c:v>-0.82000000000000028</c:v>
                </c:pt>
                <c:pt idx="11">
                  <c:v>1.2800000000000011</c:v>
                </c:pt>
                <c:pt idx="12">
                  <c:v>-1.9299999999999997</c:v>
                </c:pt>
                <c:pt idx="13">
                  <c:v>-2.7699999999999996</c:v>
                </c:pt>
                <c:pt idx="14">
                  <c:v>-2.0700000000000003</c:v>
                </c:pt>
              </c:numCache>
            </c:numRef>
          </c:val>
          <c:extLst>
            <c:ext xmlns:c16="http://schemas.microsoft.com/office/drawing/2014/chart" uri="{C3380CC4-5D6E-409C-BE32-E72D297353CC}">
              <c16:uniqueId val="{00000002-5991-462F-A8E9-3E8A1CE0A21B}"/>
            </c:ext>
          </c:extLst>
        </c:ser>
        <c:dLbls>
          <c:dLblPos val="inEnd"/>
          <c:showLegendKey val="0"/>
          <c:showVal val="1"/>
          <c:showCatName val="0"/>
          <c:showSerName val="0"/>
          <c:showPercent val="0"/>
          <c:showBubbleSize val="0"/>
        </c:dLbls>
        <c:gapWidth val="65"/>
        <c:axId val="641386824"/>
        <c:axId val="641384528"/>
      </c:barChart>
      <c:dateAx>
        <c:axId val="641386824"/>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641384528"/>
        <c:crosses val="autoZero"/>
        <c:auto val="1"/>
        <c:lblOffset val="100"/>
        <c:baseTimeUnit val="days"/>
      </c:dateAx>
      <c:valAx>
        <c:axId val="64138452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900" b="1" i="0" baseline="0">
                    <a:effectLst/>
                  </a:rPr>
                  <a:t>耗电量（</a:t>
                </a:r>
                <a:r>
                  <a:rPr lang="en-US" altLang="zh-CN" sz="900" b="1" i="0" baseline="0">
                    <a:effectLst/>
                  </a:rPr>
                  <a:t>kwh</a:t>
                </a:r>
                <a:r>
                  <a:rPr lang="zh-CN" altLang="zh-CN" sz="900" b="1" i="0" baseline="0">
                    <a:effectLst/>
                  </a:rPr>
                  <a:t>）</a:t>
                </a:r>
                <a:endParaRPr lang="zh-CN" altLang="zh-CN" sz="900">
                  <a:effectLst/>
                </a:endParaRPr>
              </a:p>
            </c:rich>
          </c:tx>
          <c:layout>
            <c:manualLayout>
              <c:xMode val="edge"/>
              <c:yMode val="edge"/>
              <c:x val="3.3333333333333333E-2"/>
              <c:y val="0.3458650481189851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6413868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tLang="zh-CN"/>
              <a:t>6</a:t>
            </a:r>
            <a:r>
              <a:rPr lang="zh-CN" altLang="en-US"/>
              <a:t>月</a:t>
            </a:r>
            <a:r>
              <a:rPr lang="en-US" altLang="zh-CN"/>
              <a:t>29</a:t>
            </a:r>
            <a:r>
              <a:rPr lang="zh-CN" altLang="en-US"/>
              <a:t>日～</a:t>
            </a:r>
            <a:r>
              <a:rPr lang="en-US" altLang="zh-CN"/>
              <a:t>7</a:t>
            </a:r>
            <a:r>
              <a:rPr lang="zh-CN" altLang="en-US"/>
              <a:t>月</a:t>
            </a:r>
            <a:r>
              <a:rPr lang="en-US" altLang="zh-CN"/>
              <a:t>13</a:t>
            </a:r>
            <a:r>
              <a:rPr lang="zh-CN" altLang="en-US"/>
              <a:t>日夜间耗电量</a:t>
            </a:r>
            <a:endParaRPr lang="zh-CN"/>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'[2021.06.29~07.14.xlsx]夜晚'!$G$1</c:f>
              <c:strCache>
                <c:ptCount val="1"/>
                <c:pt idx="0">
                  <c:v>测试箱电量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'[2021.06.29~07.14.xlsx]夜晚'!$F$2:$F$16</c:f>
              <c:numCache>
                <c:formatCode>m"月"d"日"</c:formatCode>
                <c:ptCount val="15"/>
                <c:pt idx="0">
                  <c:v>44376</c:v>
                </c:pt>
                <c:pt idx="1">
                  <c:v>44377</c:v>
                </c:pt>
                <c:pt idx="2">
                  <c:v>44378</c:v>
                </c:pt>
                <c:pt idx="3">
                  <c:v>44379</c:v>
                </c:pt>
                <c:pt idx="4">
                  <c:v>44380</c:v>
                </c:pt>
                <c:pt idx="5">
                  <c:v>44381</c:v>
                </c:pt>
                <c:pt idx="6">
                  <c:v>44382</c:v>
                </c:pt>
                <c:pt idx="7">
                  <c:v>44383</c:v>
                </c:pt>
                <c:pt idx="8">
                  <c:v>44384</c:v>
                </c:pt>
                <c:pt idx="9">
                  <c:v>44385</c:v>
                </c:pt>
                <c:pt idx="10">
                  <c:v>44386</c:v>
                </c:pt>
                <c:pt idx="11">
                  <c:v>44387</c:v>
                </c:pt>
                <c:pt idx="12">
                  <c:v>44388</c:v>
                </c:pt>
                <c:pt idx="13">
                  <c:v>44389</c:v>
                </c:pt>
                <c:pt idx="14">
                  <c:v>44390</c:v>
                </c:pt>
              </c:numCache>
            </c:numRef>
          </c:cat>
          <c:val>
            <c:numRef>
              <c:f>'[2021.06.29~07.14.xlsx]夜晚'!$G$2:$G$16</c:f>
              <c:numCache>
                <c:formatCode>General</c:formatCode>
                <c:ptCount val="15"/>
                <c:pt idx="0">
                  <c:v>26.74</c:v>
                </c:pt>
                <c:pt idx="1">
                  <c:v>28.13</c:v>
                </c:pt>
                <c:pt idx="2">
                  <c:v>27.49</c:v>
                </c:pt>
                <c:pt idx="3">
                  <c:v>25.56</c:v>
                </c:pt>
                <c:pt idx="4">
                  <c:v>22.73</c:v>
                </c:pt>
                <c:pt idx="5">
                  <c:v>22.4</c:v>
                </c:pt>
                <c:pt idx="6">
                  <c:v>22.1</c:v>
                </c:pt>
                <c:pt idx="7">
                  <c:v>22.52</c:v>
                </c:pt>
                <c:pt idx="8">
                  <c:v>21.97</c:v>
                </c:pt>
                <c:pt idx="9">
                  <c:v>20.85</c:v>
                </c:pt>
                <c:pt idx="10">
                  <c:v>25.82</c:v>
                </c:pt>
                <c:pt idx="11">
                  <c:v>24.22</c:v>
                </c:pt>
                <c:pt idx="12">
                  <c:v>19.850000000000001</c:v>
                </c:pt>
                <c:pt idx="13">
                  <c:v>17.59</c:v>
                </c:pt>
                <c:pt idx="14">
                  <c:v>18.670000000000002</c:v>
                </c:pt>
              </c:numCache>
            </c:numRef>
          </c:val>
          <c:extLst>
            <c:ext xmlns:c16="http://schemas.microsoft.com/office/drawing/2014/chart" uri="{C3380CC4-5D6E-409C-BE32-E72D297353CC}">
              <c16:uniqueId val="{00000000-B694-4CBC-B5EE-2ED47E1F5EF9}"/>
            </c:ext>
          </c:extLst>
        </c:ser>
        <c:ser>
          <c:idx val="1"/>
          <c:order val="1"/>
          <c:tx>
            <c:strRef>
              <c:f>'[2021.06.29~07.14.xlsx]夜晚'!$H$1</c:f>
              <c:strCache>
                <c:ptCount val="1"/>
                <c:pt idx="0">
                  <c:v>对比箱电量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'[2021.06.29~07.14.xlsx]夜晚'!$F$2:$F$16</c:f>
              <c:numCache>
                <c:formatCode>m"月"d"日"</c:formatCode>
                <c:ptCount val="15"/>
                <c:pt idx="0">
                  <c:v>44376</c:v>
                </c:pt>
                <c:pt idx="1">
                  <c:v>44377</c:v>
                </c:pt>
                <c:pt idx="2">
                  <c:v>44378</c:v>
                </c:pt>
                <c:pt idx="3">
                  <c:v>44379</c:v>
                </c:pt>
                <c:pt idx="4">
                  <c:v>44380</c:v>
                </c:pt>
                <c:pt idx="5">
                  <c:v>44381</c:v>
                </c:pt>
                <c:pt idx="6">
                  <c:v>44382</c:v>
                </c:pt>
                <c:pt idx="7">
                  <c:v>44383</c:v>
                </c:pt>
                <c:pt idx="8">
                  <c:v>44384</c:v>
                </c:pt>
                <c:pt idx="9">
                  <c:v>44385</c:v>
                </c:pt>
                <c:pt idx="10">
                  <c:v>44386</c:v>
                </c:pt>
                <c:pt idx="11">
                  <c:v>44387</c:v>
                </c:pt>
                <c:pt idx="12">
                  <c:v>44388</c:v>
                </c:pt>
                <c:pt idx="13">
                  <c:v>44389</c:v>
                </c:pt>
                <c:pt idx="14">
                  <c:v>44390</c:v>
                </c:pt>
              </c:numCache>
            </c:numRef>
          </c:cat>
          <c:val>
            <c:numRef>
              <c:f>'[2021.06.29~07.14.xlsx]夜晚'!$H$2:$H$16</c:f>
              <c:numCache>
                <c:formatCode>General</c:formatCode>
                <c:ptCount val="15"/>
                <c:pt idx="0">
                  <c:v>23.35</c:v>
                </c:pt>
                <c:pt idx="1">
                  <c:v>24.21</c:v>
                </c:pt>
                <c:pt idx="2">
                  <c:v>23.89</c:v>
                </c:pt>
                <c:pt idx="3">
                  <c:v>22.48</c:v>
                </c:pt>
                <c:pt idx="4">
                  <c:v>20.98</c:v>
                </c:pt>
                <c:pt idx="5">
                  <c:v>20.28</c:v>
                </c:pt>
                <c:pt idx="6">
                  <c:v>20.76</c:v>
                </c:pt>
                <c:pt idx="7">
                  <c:v>21.28</c:v>
                </c:pt>
                <c:pt idx="8">
                  <c:v>20.91</c:v>
                </c:pt>
                <c:pt idx="9">
                  <c:v>19.86</c:v>
                </c:pt>
                <c:pt idx="10">
                  <c:v>22.86</c:v>
                </c:pt>
                <c:pt idx="11">
                  <c:v>22.31</c:v>
                </c:pt>
                <c:pt idx="12">
                  <c:v>19.86</c:v>
                </c:pt>
                <c:pt idx="13">
                  <c:v>18.059999999999999</c:v>
                </c:pt>
                <c:pt idx="14">
                  <c:v>18.489999999999998</c:v>
                </c:pt>
              </c:numCache>
            </c:numRef>
          </c:val>
          <c:extLst>
            <c:ext xmlns:c16="http://schemas.microsoft.com/office/drawing/2014/chart" uri="{C3380CC4-5D6E-409C-BE32-E72D297353CC}">
              <c16:uniqueId val="{00000001-B694-4CBC-B5EE-2ED47E1F5EF9}"/>
            </c:ext>
          </c:extLst>
        </c:ser>
        <c:ser>
          <c:idx val="2"/>
          <c:order val="2"/>
          <c:tx>
            <c:strRef>
              <c:f>'[2021.06.29~07.14.xlsx]夜晚'!$I$1</c:f>
              <c:strCache>
                <c:ptCount val="1"/>
                <c:pt idx="0">
                  <c:v>差值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'[2021.06.29~07.14.xlsx]夜晚'!$F$2:$F$16</c:f>
              <c:numCache>
                <c:formatCode>m"月"d"日"</c:formatCode>
                <c:ptCount val="15"/>
                <c:pt idx="0">
                  <c:v>44376</c:v>
                </c:pt>
                <c:pt idx="1">
                  <c:v>44377</c:v>
                </c:pt>
                <c:pt idx="2">
                  <c:v>44378</c:v>
                </c:pt>
                <c:pt idx="3">
                  <c:v>44379</c:v>
                </c:pt>
                <c:pt idx="4">
                  <c:v>44380</c:v>
                </c:pt>
                <c:pt idx="5">
                  <c:v>44381</c:v>
                </c:pt>
                <c:pt idx="6">
                  <c:v>44382</c:v>
                </c:pt>
                <c:pt idx="7">
                  <c:v>44383</c:v>
                </c:pt>
                <c:pt idx="8">
                  <c:v>44384</c:v>
                </c:pt>
                <c:pt idx="9">
                  <c:v>44385</c:v>
                </c:pt>
                <c:pt idx="10">
                  <c:v>44386</c:v>
                </c:pt>
                <c:pt idx="11">
                  <c:v>44387</c:v>
                </c:pt>
                <c:pt idx="12">
                  <c:v>44388</c:v>
                </c:pt>
                <c:pt idx="13">
                  <c:v>44389</c:v>
                </c:pt>
                <c:pt idx="14">
                  <c:v>44390</c:v>
                </c:pt>
              </c:numCache>
            </c:numRef>
          </c:cat>
          <c:val>
            <c:numRef>
              <c:f>'[2021.06.29~07.14.xlsx]夜晚'!$I$2:$I$16</c:f>
              <c:numCache>
                <c:formatCode>General</c:formatCode>
                <c:ptCount val="15"/>
                <c:pt idx="0">
                  <c:v>3.389999999999997</c:v>
                </c:pt>
                <c:pt idx="1">
                  <c:v>3.9199999999999982</c:v>
                </c:pt>
                <c:pt idx="2">
                  <c:v>3.5999999999999979</c:v>
                </c:pt>
                <c:pt idx="3">
                  <c:v>3.0799999999999983</c:v>
                </c:pt>
                <c:pt idx="4">
                  <c:v>1.75</c:v>
                </c:pt>
                <c:pt idx="5">
                  <c:v>2.1199999999999974</c:v>
                </c:pt>
                <c:pt idx="6">
                  <c:v>1.3399999999999999</c:v>
                </c:pt>
                <c:pt idx="7">
                  <c:v>1.2399999999999984</c:v>
                </c:pt>
                <c:pt idx="8">
                  <c:v>1.0599999999999987</c:v>
                </c:pt>
                <c:pt idx="9">
                  <c:v>0.99000000000000199</c:v>
                </c:pt>
                <c:pt idx="10">
                  <c:v>2.9600000000000009</c:v>
                </c:pt>
                <c:pt idx="11">
                  <c:v>1.9100000000000001</c:v>
                </c:pt>
                <c:pt idx="12">
                  <c:v>-9.9999999999980105E-3</c:v>
                </c:pt>
                <c:pt idx="13">
                  <c:v>-0.46999999999999886</c:v>
                </c:pt>
                <c:pt idx="14">
                  <c:v>0.18000000000000327</c:v>
                </c:pt>
              </c:numCache>
            </c:numRef>
          </c:val>
          <c:extLst>
            <c:ext xmlns:c16="http://schemas.microsoft.com/office/drawing/2014/chart" uri="{C3380CC4-5D6E-409C-BE32-E72D297353CC}">
              <c16:uniqueId val="{00000002-B694-4CBC-B5EE-2ED47E1F5EF9}"/>
            </c:ext>
          </c:extLst>
        </c:ser>
        <c:dLbls>
          <c:dLblPos val="inEnd"/>
          <c:showLegendKey val="0"/>
          <c:showVal val="1"/>
          <c:showCatName val="0"/>
          <c:showSerName val="0"/>
          <c:showPercent val="0"/>
          <c:showBubbleSize val="0"/>
        </c:dLbls>
        <c:gapWidth val="65"/>
        <c:axId val="639605880"/>
        <c:axId val="639601616"/>
      </c:barChart>
      <c:dateAx>
        <c:axId val="639605880"/>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639601616"/>
        <c:crosses val="autoZero"/>
        <c:auto val="1"/>
        <c:lblOffset val="100"/>
        <c:baseTimeUnit val="days"/>
      </c:dateAx>
      <c:valAx>
        <c:axId val="63960161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900" b="1" i="0" baseline="0">
                    <a:effectLst/>
                  </a:rPr>
                  <a:t>耗电量（</a:t>
                </a:r>
                <a:r>
                  <a:rPr lang="en-US" altLang="zh-CN" sz="900" b="1" i="0" baseline="0">
                    <a:effectLst/>
                  </a:rPr>
                  <a:t>kwh</a:t>
                </a:r>
                <a:r>
                  <a:rPr lang="zh-CN" altLang="zh-CN" sz="900" b="1" i="0" baseline="0">
                    <a:effectLst/>
                  </a:rPr>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6396058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tLang="zh-CN" sz="1800" b="1" i="0" baseline="0" dirty="0">
                <a:effectLst/>
              </a:rPr>
              <a:t>7</a:t>
            </a:r>
            <a:r>
              <a:rPr lang="zh-CN" altLang="zh-CN" sz="1800" b="1" i="0" baseline="0" dirty="0">
                <a:effectLst/>
              </a:rPr>
              <a:t>月</a:t>
            </a:r>
            <a:r>
              <a:rPr lang="en-US" altLang="zh-CN" sz="1800" b="1" i="0" baseline="0" dirty="0">
                <a:effectLst/>
              </a:rPr>
              <a:t>14</a:t>
            </a:r>
            <a:r>
              <a:rPr lang="zh-CN" altLang="zh-CN" sz="1800" b="1" i="0" baseline="0" dirty="0">
                <a:effectLst/>
              </a:rPr>
              <a:t>日～</a:t>
            </a:r>
            <a:r>
              <a:rPr lang="en-US" altLang="zh-CN" sz="1800" b="1" i="0" baseline="0" dirty="0">
                <a:effectLst/>
              </a:rPr>
              <a:t>7</a:t>
            </a:r>
            <a:r>
              <a:rPr lang="zh-CN" altLang="zh-CN" sz="1800" b="1" i="0" baseline="0" dirty="0">
                <a:effectLst/>
              </a:rPr>
              <a:t>月</a:t>
            </a:r>
            <a:r>
              <a:rPr lang="en-US" altLang="zh-CN" sz="1800" b="1" i="0" baseline="0" dirty="0">
                <a:effectLst/>
              </a:rPr>
              <a:t>28</a:t>
            </a:r>
            <a:r>
              <a:rPr lang="zh-CN" altLang="zh-CN" sz="1800" b="1" i="0" baseline="0" dirty="0">
                <a:effectLst/>
              </a:rPr>
              <a:t>日</a:t>
            </a:r>
            <a:r>
              <a:rPr lang="zh-CN" altLang="en-US" sz="1800" b="1" i="0" baseline="0" dirty="0">
                <a:effectLst/>
              </a:rPr>
              <a:t>白昼</a:t>
            </a:r>
            <a:r>
              <a:rPr lang="zh-CN" altLang="zh-CN" sz="1800" b="1" i="0" baseline="0" dirty="0">
                <a:effectLst/>
              </a:rPr>
              <a:t>耗电量</a:t>
            </a:r>
            <a:endParaRPr lang="zh-CN" altLang="zh-CN"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'[bwcp 2021- 7- 14 - 副本.xlsx]白天'!$J$290</c:f>
              <c:strCache>
                <c:ptCount val="1"/>
                <c:pt idx="0">
                  <c:v>测试箱电量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'[bwcp 2021- 7- 14 - 副本.xlsx]白天'!$I$291:$I$303</c:f>
              <c:numCache>
                <c:formatCode>m"月"d"日"</c:formatCode>
                <c:ptCount val="13"/>
                <c:pt idx="0">
                  <c:v>44392</c:v>
                </c:pt>
                <c:pt idx="1">
                  <c:v>44393</c:v>
                </c:pt>
                <c:pt idx="2">
                  <c:v>44394</c:v>
                </c:pt>
                <c:pt idx="3">
                  <c:v>44395</c:v>
                </c:pt>
                <c:pt idx="4">
                  <c:v>44396</c:v>
                </c:pt>
                <c:pt idx="5">
                  <c:v>44398</c:v>
                </c:pt>
                <c:pt idx="6">
                  <c:v>44399</c:v>
                </c:pt>
                <c:pt idx="7">
                  <c:v>44400</c:v>
                </c:pt>
                <c:pt idx="8">
                  <c:v>44401</c:v>
                </c:pt>
                <c:pt idx="9">
                  <c:v>44402</c:v>
                </c:pt>
                <c:pt idx="10">
                  <c:v>44403</c:v>
                </c:pt>
                <c:pt idx="11">
                  <c:v>44404</c:v>
                </c:pt>
                <c:pt idx="12">
                  <c:v>44405</c:v>
                </c:pt>
              </c:numCache>
            </c:numRef>
          </c:cat>
          <c:val>
            <c:numRef>
              <c:f>'[bwcp 2021- 7- 14 - 副本.xlsx]白天'!$J$291:$J$303</c:f>
              <c:numCache>
                <c:formatCode>General</c:formatCode>
                <c:ptCount val="13"/>
                <c:pt idx="0">
                  <c:v>11.52</c:v>
                </c:pt>
                <c:pt idx="1">
                  <c:v>12.68</c:v>
                </c:pt>
                <c:pt idx="2">
                  <c:v>13.62</c:v>
                </c:pt>
                <c:pt idx="3">
                  <c:v>16.22</c:v>
                </c:pt>
                <c:pt idx="4">
                  <c:v>16.579999999999998</c:v>
                </c:pt>
                <c:pt idx="5">
                  <c:v>16.37</c:v>
                </c:pt>
                <c:pt idx="6">
                  <c:v>22.25</c:v>
                </c:pt>
                <c:pt idx="7">
                  <c:v>23.29</c:v>
                </c:pt>
                <c:pt idx="8">
                  <c:v>24.98</c:v>
                </c:pt>
                <c:pt idx="9">
                  <c:v>26.24</c:v>
                </c:pt>
                <c:pt idx="10">
                  <c:v>25.28</c:v>
                </c:pt>
                <c:pt idx="11">
                  <c:v>24.37</c:v>
                </c:pt>
                <c:pt idx="12">
                  <c:v>17.16</c:v>
                </c:pt>
              </c:numCache>
            </c:numRef>
          </c:val>
          <c:extLst>
            <c:ext xmlns:c16="http://schemas.microsoft.com/office/drawing/2014/chart" uri="{C3380CC4-5D6E-409C-BE32-E72D297353CC}">
              <c16:uniqueId val="{00000000-8D7C-4317-B196-A159FCA772B5}"/>
            </c:ext>
          </c:extLst>
        </c:ser>
        <c:ser>
          <c:idx val="1"/>
          <c:order val="1"/>
          <c:tx>
            <c:strRef>
              <c:f>'[bwcp 2021- 7- 14 - 副本.xlsx]白天'!$K$290</c:f>
              <c:strCache>
                <c:ptCount val="1"/>
                <c:pt idx="0">
                  <c:v>对比箱电量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'[bwcp 2021- 7- 14 - 副本.xlsx]白天'!$I$291:$I$303</c:f>
              <c:numCache>
                <c:formatCode>m"月"d"日"</c:formatCode>
                <c:ptCount val="13"/>
                <c:pt idx="0">
                  <c:v>44392</c:v>
                </c:pt>
                <c:pt idx="1">
                  <c:v>44393</c:v>
                </c:pt>
                <c:pt idx="2">
                  <c:v>44394</c:v>
                </c:pt>
                <c:pt idx="3">
                  <c:v>44395</c:v>
                </c:pt>
                <c:pt idx="4">
                  <c:v>44396</c:v>
                </c:pt>
                <c:pt idx="5">
                  <c:v>44398</c:v>
                </c:pt>
                <c:pt idx="6">
                  <c:v>44399</c:v>
                </c:pt>
                <c:pt idx="7">
                  <c:v>44400</c:v>
                </c:pt>
                <c:pt idx="8">
                  <c:v>44401</c:v>
                </c:pt>
                <c:pt idx="9">
                  <c:v>44402</c:v>
                </c:pt>
                <c:pt idx="10">
                  <c:v>44403</c:v>
                </c:pt>
                <c:pt idx="11">
                  <c:v>44404</c:v>
                </c:pt>
                <c:pt idx="12">
                  <c:v>44405</c:v>
                </c:pt>
              </c:numCache>
            </c:numRef>
          </c:cat>
          <c:val>
            <c:numRef>
              <c:f>'[bwcp 2021- 7- 14 - 副本.xlsx]白天'!$K$291:$K$303</c:f>
              <c:numCache>
                <c:formatCode>General</c:formatCode>
                <c:ptCount val="13"/>
                <c:pt idx="0">
                  <c:v>13.66</c:v>
                </c:pt>
                <c:pt idx="1">
                  <c:v>15</c:v>
                </c:pt>
                <c:pt idx="2">
                  <c:v>15.7</c:v>
                </c:pt>
                <c:pt idx="3">
                  <c:v>17.670000000000002</c:v>
                </c:pt>
                <c:pt idx="4">
                  <c:v>17.66</c:v>
                </c:pt>
                <c:pt idx="5">
                  <c:v>16.899999999999999</c:v>
                </c:pt>
                <c:pt idx="6">
                  <c:v>21.19</c:v>
                </c:pt>
                <c:pt idx="7">
                  <c:v>21.67</c:v>
                </c:pt>
                <c:pt idx="8">
                  <c:v>22.57</c:v>
                </c:pt>
                <c:pt idx="9">
                  <c:v>22.89</c:v>
                </c:pt>
                <c:pt idx="10">
                  <c:v>22.97</c:v>
                </c:pt>
                <c:pt idx="11">
                  <c:v>22.53</c:v>
                </c:pt>
                <c:pt idx="12">
                  <c:v>18.09</c:v>
                </c:pt>
              </c:numCache>
            </c:numRef>
          </c:val>
          <c:extLst>
            <c:ext xmlns:c16="http://schemas.microsoft.com/office/drawing/2014/chart" uri="{C3380CC4-5D6E-409C-BE32-E72D297353CC}">
              <c16:uniqueId val="{00000001-8D7C-4317-B196-A159FCA772B5}"/>
            </c:ext>
          </c:extLst>
        </c:ser>
        <c:ser>
          <c:idx val="2"/>
          <c:order val="2"/>
          <c:tx>
            <c:strRef>
              <c:f>'[bwcp 2021- 7- 14 - 副本.xlsx]白天'!$L$290</c:f>
              <c:strCache>
                <c:ptCount val="1"/>
                <c:pt idx="0">
                  <c:v>差值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'[bwcp 2021- 7- 14 - 副本.xlsx]白天'!$I$291:$I$303</c:f>
              <c:numCache>
                <c:formatCode>m"月"d"日"</c:formatCode>
                <c:ptCount val="13"/>
                <c:pt idx="0">
                  <c:v>44392</c:v>
                </c:pt>
                <c:pt idx="1">
                  <c:v>44393</c:v>
                </c:pt>
                <c:pt idx="2">
                  <c:v>44394</c:v>
                </c:pt>
                <c:pt idx="3">
                  <c:v>44395</c:v>
                </c:pt>
                <c:pt idx="4">
                  <c:v>44396</c:v>
                </c:pt>
                <c:pt idx="5">
                  <c:v>44398</c:v>
                </c:pt>
                <c:pt idx="6">
                  <c:v>44399</c:v>
                </c:pt>
                <c:pt idx="7">
                  <c:v>44400</c:v>
                </c:pt>
                <c:pt idx="8">
                  <c:v>44401</c:v>
                </c:pt>
                <c:pt idx="9">
                  <c:v>44402</c:v>
                </c:pt>
                <c:pt idx="10">
                  <c:v>44403</c:v>
                </c:pt>
                <c:pt idx="11">
                  <c:v>44404</c:v>
                </c:pt>
                <c:pt idx="12">
                  <c:v>44405</c:v>
                </c:pt>
              </c:numCache>
            </c:numRef>
          </c:cat>
          <c:val>
            <c:numRef>
              <c:f>'[bwcp 2021- 7- 14 - 副本.xlsx]白天'!$L$291:$L$303</c:f>
              <c:numCache>
                <c:formatCode>General</c:formatCode>
                <c:ptCount val="13"/>
                <c:pt idx="0">
                  <c:v>-2.1400000000000006</c:v>
                </c:pt>
                <c:pt idx="1">
                  <c:v>-2.3200000000000003</c:v>
                </c:pt>
                <c:pt idx="2">
                  <c:v>-2.08</c:v>
                </c:pt>
                <c:pt idx="3">
                  <c:v>-1.4500000000000028</c:v>
                </c:pt>
                <c:pt idx="4">
                  <c:v>-1.0800000000000018</c:v>
                </c:pt>
                <c:pt idx="5">
                  <c:v>-0.52999999999999758</c:v>
                </c:pt>
                <c:pt idx="6">
                  <c:v>1.0599999999999987</c:v>
                </c:pt>
                <c:pt idx="7">
                  <c:v>1.6199999999999974</c:v>
                </c:pt>
                <c:pt idx="8">
                  <c:v>2.41</c:v>
                </c:pt>
                <c:pt idx="9">
                  <c:v>3.3499999999999979</c:v>
                </c:pt>
                <c:pt idx="10">
                  <c:v>2.3100000000000023</c:v>
                </c:pt>
                <c:pt idx="11">
                  <c:v>1.8399999999999999</c:v>
                </c:pt>
                <c:pt idx="12">
                  <c:v>-0.92999999999999972</c:v>
                </c:pt>
              </c:numCache>
            </c:numRef>
          </c:val>
          <c:extLst>
            <c:ext xmlns:c16="http://schemas.microsoft.com/office/drawing/2014/chart" uri="{C3380CC4-5D6E-409C-BE32-E72D297353CC}">
              <c16:uniqueId val="{00000002-8D7C-4317-B196-A159FCA772B5}"/>
            </c:ext>
          </c:extLst>
        </c:ser>
        <c:dLbls>
          <c:dLblPos val="inEnd"/>
          <c:showLegendKey val="0"/>
          <c:showVal val="1"/>
          <c:showCatName val="0"/>
          <c:showSerName val="0"/>
          <c:showPercent val="0"/>
          <c:showBubbleSize val="0"/>
        </c:dLbls>
        <c:gapWidth val="65"/>
        <c:axId val="640659496"/>
        <c:axId val="640658512"/>
      </c:barChart>
      <c:dateAx>
        <c:axId val="640659496"/>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640658512"/>
        <c:crosses val="autoZero"/>
        <c:auto val="1"/>
        <c:lblOffset val="100"/>
        <c:baseTimeUnit val="days"/>
      </c:dateAx>
      <c:valAx>
        <c:axId val="64065851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900" b="1" i="0" baseline="0">
                    <a:effectLst/>
                  </a:rPr>
                  <a:t>耗电量（</a:t>
                </a:r>
                <a:r>
                  <a:rPr lang="en-US" altLang="zh-CN" sz="900" b="1" i="0" baseline="0">
                    <a:effectLst/>
                  </a:rPr>
                  <a:t>kwh</a:t>
                </a:r>
                <a:r>
                  <a:rPr lang="zh-CN" altLang="zh-CN" sz="900" b="1" i="0" baseline="0">
                    <a:effectLst/>
                  </a:rPr>
                  <a:t>）</a:t>
                </a:r>
                <a:endParaRPr lang="zh-CN" altLang="zh-CN" sz="900">
                  <a:effectLst/>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6406594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tLang="zh-CN" sz="1800" b="1" i="0" baseline="0">
                <a:effectLst/>
              </a:rPr>
              <a:t>7</a:t>
            </a:r>
            <a:r>
              <a:rPr lang="zh-CN" altLang="zh-CN" sz="1800" b="1" i="0" baseline="0">
                <a:effectLst/>
              </a:rPr>
              <a:t>月</a:t>
            </a:r>
            <a:r>
              <a:rPr lang="en-US" altLang="zh-CN" sz="1800" b="1" i="0" baseline="0">
                <a:effectLst/>
              </a:rPr>
              <a:t>14</a:t>
            </a:r>
            <a:r>
              <a:rPr lang="zh-CN" altLang="zh-CN" sz="1800" b="1" i="0" baseline="0">
                <a:effectLst/>
              </a:rPr>
              <a:t>日～</a:t>
            </a:r>
            <a:r>
              <a:rPr lang="en-US" altLang="zh-CN" sz="1800" b="1" i="0" baseline="0">
                <a:effectLst/>
              </a:rPr>
              <a:t>7</a:t>
            </a:r>
            <a:r>
              <a:rPr lang="zh-CN" altLang="zh-CN" sz="1800" b="1" i="0" baseline="0">
                <a:effectLst/>
              </a:rPr>
              <a:t>月</a:t>
            </a:r>
            <a:r>
              <a:rPr lang="en-US" altLang="zh-CN" sz="1800" b="1" i="0" baseline="0">
                <a:effectLst/>
              </a:rPr>
              <a:t>28</a:t>
            </a:r>
            <a:r>
              <a:rPr lang="zh-CN" altLang="zh-CN" sz="1800" b="1" i="0" baseline="0">
                <a:effectLst/>
              </a:rPr>
              <a:t>日</a:t>
            </a:r>
            <a:r>
              <a:rPr lang="zh-CN" altLang="en-US" sz="1800" b="1" i="0" baseline="0">
                <a:effectLst/>
              </a:rPr>
              <a:t>夜间</a:t>
            </a:r>
            <a:r>
              <a:rPr lang="zh-CN" altLang="zh-CN" sz="1800" b="1" i="0" baseline="0">
                <a:effectLst/>
              </a:rPr>
              <a:t>耗电量</a:t>
            </a:r>
            <a:endParaRPr lang="zh-CN" altLang="zh-CN">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'[bwcp 2021- 7- 14 - 副本.xlsx]夜间'!$I$4</c:f>
              <c:strCache>
                <c:ptCount val="1"/>
                <c:pt idx="0">
                  <c:v>测试箱电量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'[bwcp 2021- 7- 14 - 副本.xlsx]夜间'!$H$5:$H$17</c:f>
              <c:numCache>
                <c:formatCode>m"月"d"日"</c:formatCode>
                <c:ptCount val="13"/>
                <c:pt idx="0">
                  <c:v>44392</c:v>
                </c:pt>
                <c:pt idx="1">
                  <c:v>44393</c:v>
                </c:pt>
                <c:pt idx="2">
                  <c:v>44394</c:v>
                </c:pt>
                <c:pt idx="3">
                  <c:v>44395</c:v>
                </c:pt>
                <c:pt idx="4">
                  <c:v>44397</c:v>
                </c:pt>
                <c:pt idx="5">
                  <c:v>44398</c:v>
                </c:pt>
                <c:pt idx="6">
                  <c:v>44399</c:v>
                </c:pt>
                <c:pt idx="7">
                  <c:v>44400</c:v>
                </c:pt>
                <c:pt idx="8">
                  <c:v>44401</c:v>
                </c:pt>
                <c:pt idx="9">
                  <c:v>44402</c:v>
                </c:pt>
                <c:pt idx="10">
                  <c:v>44403</c:v>
                </c:pt>
                <c:pt idx="11">
                  <c:v>44404</c:v>
                </c:pt>
                <c:pt idx="12">
                  <c:v>44405</c:v>
                </c:pt>
              </c:numCache>
            </c:numRef>
          </c:cat>
          <c:val>
            <c:numRef>
              <c:f>'[bwcp 2021- 7- 14 - 副本.xlsx]夜间'!$I$5:$I$17</c:f>
              <c:numCache>
                <c:formatCode>General</c:formatCode>
                <c:ptCount val="13"/>
                <c:pt idx="0">
                  <c:v>20.29</c:v>
                </c:pt>
                <c:pt idx="1">
                  <c:v>20.49</c:v>
                </c:pt>
                <c:pt idx="2">
                  <c:v>20.98</c:v>
                </c:pt>
                <c:pt idx="3">
                  <c:v>22.21</c:v>
                </c:pt>
                <c:pt idx="4">
                  <c:v>22.77</c:v>
                </c:pt>
                <c:pt idx="5">
                  <c:v>22.96</c:v>
                </c:pt>
                <c:pt idx="6">
                  <c:v>25.9</c:v>
                </c:pt>
                <c:pt idx="7">
                  <c:v>27.24</c:v>
                </c:pt>
                <c:pt idx="8">
                  <c:v>28.17</c:v>
                </c:pt>
                <c:pt idx="9">
                  <c:v>24.72</c:v>
                </c:pt>
                <c:pt idx="10">
                  <c:v>26.65</c:v>
                </c:pt>
                <c:pt idx="11">
                  <c:v>26.03</c:v>
                </c:pt>
                <c:pt idx="12">
                  <c:v>24.09</c:v>
                </c:pt>
              </c:numCache>
            </c:numRef>
          </c:val>
          <c:extLst>
            <c:ext xmlns:c16="http://schemas.microsoft.com/office/drawing/2014/chart" uri="{C3380CC4-5D6E-409C-BE32-E72D297353CC}">
              <c16:uniqueId val="{00000000-8F8C-48F2-A255-2F5D9AAA05F6}"/>
            </c:ext>
          </c:extLst>
        </c:ser>
        <c:ser>
          <c:idx val="1"/>
          <c:order val="1"/>
          <c:tx>
            <c:strRef>
              <c:f>'[bwcp 2021- 7- 14 - 副本.xlsx]夜间'!$J$4</c:f>
              <c:strCache>
                <c:ptCount val="1"/>
                <c:pt idx="0">
                  <c:v>对比箱电量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'[bwcp 2021- 7- 14 - 副本.xlsx]夜间'!$H$5:$H$17</c:f>
              <c:numCache>
                <c:formatCode>m"月"d"日"</c:formatCode>
                <c:ptCount val="13"/>
                <c:pt idx="0">
                  <c:v>44392</c:v>
                </c:pt>
                <c:pt idx="1">
                  <c:v>44393</c:v>
                </c:pt>
                <c:pt idx="2">
                  <c:v>44394</c:v>
                </c:pt>
                <c:pt idx="3">
                  <c:v>44395</c:v>
                </c:pt>
                <c:pt idx="4">
                  <c:v>44397</c:v>
                </c:pt>
                <c:pt idx="5">
                  <c:v>44398</c:v>
                </c:pt>
                <c:pt idx="6">
                  <c:v>44399</c:v>
                </c:pt>
                <c:pt idx="7">
                  <c:v>44400</c:v>
                </c:pt>
                <c:pt idx="8">
                  <c:v>44401</c:v>
                </c:pt>
                <c:pt idx="9">
                  <c:v>44402</c:v>
                </c:pt>
                <c:pt idx="10">
                  <c:v>44403</c:v>
                </c:pt>
                <c:pt idx="11">
                  <c:v>44404</c:v>
                </c:pt>
                <c:pt idx="12">
                  <c:v>44405</c:v>
                </c:pt>
              </c:numCache>
            </c:numRef>
          </c:cat>
          <c:val>
            <c:numRef>
              <c:f>'[bwcp 2021- 7- 14 - 副本.xlsx]夜间'!$J$5:$J$17</c:f>
              <c:numCache>
                <c:formatCode>General</c:formatCode>
                <c:ptCount val="13"/>
                <c:pt idx="0">
                  <c:v>20</c:v>
                </c:pt>
                <c:pt idx="1">
                  <c:v>20.09</c:v>
                </c:pt>
                <c:pt idx="2">
                  <c:v>20.45</c:v>
                </c:pt>
                <c:pt idx="3">
                  <c:v>21.4</c:v>
                </c:pt>
                <c:pt idx="4">
                  <c:v>20.81</c:v>
                </c:pt>
                <c:pt idx="5">
                  <c:v>21.54</c:v>
                </c:pt>
                <c:pt idx="6">
                  <c:v>23.31</c:v>
                </c:pt>
                <c:pt idx="7">
                  <c:v>23.85</c:v>
                </c:pt>
                <c:pt idx="8">
                  <c:v>24.01</c:v>
                </c:pt>
                <c:pt idx="9">
                  <c:v>22.66</c:v>
                </c:pt>
                <c:pt idx="10">
                  <c:v>23.88</c:v>
                </c:pt>
                <c:pt idx="11">
                  <c:v>23.58</c:v>
                </c:pt>
                <c:pt idx="12">
                  <c:v>22.46</c:v>
                </c:pt>
              </c:numCache>
            </c:numRef>
          </c:val>
          <c:extLst>
            <c:ext xmlns:c16="http://schemas.microsoft.com/office/drawing/2014/chart" uri="{C3380CC4-5D6E-409C-BE32-E72D297353CC}">
              <c16:uniqueId val="{00000001-8F8C-48F2-A255-2F5D9AAA05F6}"/>
            </c:ext>
          </c:extLst>
        </c:ser>
        <c:ser>
          <c:idx val="2"/>
          <c:order val="2"/>
          <c:tx>
            <c:strRef>
              <c:f>'[bwcp 2021- 7- 14 - 副本.xlsx]夜间'!$K$4</c:f>
              <c:strCache>
                <c:ptCount val="1"/>
                <c:pt idx="0">
                  <c:v>差值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'[bwcp 2021- 7- 14 - 副本.xlsx]夜间'!$H$5:$H$17</c:f>
              <c:numCache>
                <c:formatCode>m"月"d"日"</c:formatCode>
                <c:ptCount val="13"/>
                <c:pt idx="0">
                  <c:v>44392</c:v>
                </c:pt>
                <c:pt idx="1">
                  <c:v>44393</c:v>
                </c:pt>
                <c:pt idx="2">
                  <c:v>44394</c:v>
                </c:pt>
                <c:pt idx="3">
                  <c:v>44395</c:v>
                </c:pt>
                <c:pt idx="4">
                  <c:v>44397</c:v>
                </c:pt>
                <c:pt idx="5">
                  <c:v>44398</c:v>
                </c:pt>
                <c:pt idx="6">
                  <c:v>44399</c:v>
                </c:pt>
                <c:pt idx="7">
                  <c:v>44400</c:v>
                </c:pt>
                <c:pt idx="8">
                  <c:v>44401</c:v>
                </c:pt>
                <c:pt idx="9">
                  <c:v>44402</c:v>
                </c:pt>
                <c:pt idx="10">
                  <c:v>44403</c:v>
                </c:pt>
                <c:pt idx="11">
                  <c:v>44404</c:v>
                </c:pt>
                <c:pt idx="12">
                  <c:v>44405</c:v>
                </c:pt>
              </c:numCache>
            </c:numRef>
          </c:cat>
          <c:val>
            <c:numRef>
              <c:f>'[bwcp 2021- 7- 14 - 副本.xlsx]夜间'!$K$5:$K$17</c:f>
              <c:numCache>
                <c:formatCode>General</c:formatCode>
                <c:ptCount val="13"/>
                <c:pt idx="0">
                  <c:v>0.28999999999999915</c:v>
                </c:pt>
                <c:pt idx="1">
                  <c:v>0.39999999999999858</c:v>
                </c:pt>
                <c:pt idx="2">
                  <c:v>0.53000000000000114</c:v>
                </c:pt>
                <c:pt idx="3">
                  <c:v>0.81000000000000227</c:v>
                </c:pt>
                <c:pt idx="4">
                  <c:v>1.9600000000000009</c:v>
                </c:pt>
                <c:pt idx="5">
                  <c:v>1.4200000000000017</c:v>
                </c:pt>
                <c:pt idx="6">
                  <c:v>2.59</c:v>
                </c:pt>
                <c:pt idx="7">
                  <c:v>3.389999999999997</c:v>
                </c:pt>
                <c:pt idx="8">
                  <c:v>4.16</c:v>
                </c:pt>
                <c:pt idx="9">
                  <c:v>2.0599999999999987</c:v>
                </c:pt>
                <c:pt idx="10">
                  <c:v>2.7699999999999996</c:v>
                </c:pt>
                <c:pt idx="11">
                  <c:v>2.4500000000000028</c:v>
                </c:pt>
                <c:pt idx="12">
                  <c:v>1.629999999999999</c:v>
                </c:pt>
              </c:numCache>
            </c:numRef>
          </c:val>
          <c:extLst>
            <c:ext xmlns:c16="http://schemas.microsoft.com/office/drawing/2014/chart" uri="{C3380CC4-5D6E-409C-BE32-E72D297353CC}">
              <c16:uniqueId val="{00000002-8F8C-48F2-A255-2F5D9AAA05F6}"/>
            </c:ext>
          </c:extLst>
        </c:ser>
        <c:dLbls>
          <c:dLblPos val="inEnd"/>
          <c:showLegendKey val="0"/>
          <c:showVal val="1"/>
          <c:showCatName val="0"/>
          <c:showSerName val="0"/>
          <c:showPercent val="0"/>
          <c:showBubbleSize val="0"/>
        </c:dLbls>
        <c:gapWidth val="65"/>
        <c:axId val="644488576"/>
        <c:axId val="644487264"/>
      </c:barChart>
      <c:dateAx>
        <c:axId val="644488576"/>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644487264"/>
        <c:crosses val="autoZero"/>
        <c:auto val="1"/>
        <c:lblOffset val="100"/>
        <c:baseTimeUnit val="days"/>
      </c:dateAx>
      <c:valAx>
        <c:axId val="64448726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900" b="1" i="0" baseline="0">
                    <a:effectLst/>
                  </a:rPr>
                  <a:t>耗电量（</a:t>
                </a:r>
                <a:r>
                  <a:rPr lang="en-US" altLang="zh-CN" sz="900" b="1" i="0" baseline="0">
                    <a:effectLst/>
                  </a:rPr>
                  <a:t>kwh</a:t>
                </a:r>
                <a:r>
                  <a:rPr lang="zh-CN" altLang="zh-CN" sz="900" b="1" i="0" baseline="0">
                    <a:effectLst/>
                  </a:rPr>
                  <a:t>）</a:t>
                </a:r>
                <a:endParaRPr lang="zh-CN" altLang="zh-CN" sz="900">
                  <a:effectLst/>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6444885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r>
              <a:rPr lang="zh-CN" dirty="0">
                <a:latin typeface="楷体" panose="02010609060101010101" pitchFamily="49" charset="-122"/>
                <a:ea typeface="楷体" panose="02010609060101010101" pitchFamily="49" charset="-122"/>
              </a:rPr>
              <a:t>测试期间湿度变化趋势</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'[2021年4月空白无温度阶段.xlsx]数据筛选2'!$O$1</c:f>
              <c:strCache>
                <c:ptCount val="1"/>
                <c:pt idx="0">
                  <c:v>测试间湿度</c:v>
                </c:pt>
              </c:strCache>
            </c:strRef>
          </c:tx>
          <c:spPr>
            <a:ln w="31750" cap="rnd">
              <a:solidFill>
                <a:schemeClr val="accent1"/>
              </a:solidFill>
              <a:round/>
            </a:ln>
            <a:effectLst/>
          </c:spPr>
          <c:marker>
            <c:symbol val="circle"/>
            <c:size val="8"/>
            <c:spPr>
              <a:solidFill>
                <a:schemeClr val="accent1"/>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'[2021年4月空白无温度阶段.xlsx]数据筛选2'!$N$2:$N$8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'[2021年4月空白无温度阶段.xlsx]数据筛选2'!$O$2:$O$8</c:f>
              <c:numCache>
                <c:formatCode>General</c:formatCode>
                <c:ptCount val="7"/>
                <c:pt idx="0">
                  <c:v>61.78</c:v>
                </c:pt>
                <c:pt idx="1">
                  <c:v>64.930000000000007</c:v>
                </c:pt>
                <c:pt idx="2">
                  <c:v>66.59</c:v>
                </c:pt>
                <c:pt idx="3">
                  <c:v>62.78</c:v>
                </c:pt>
                <c:pt idx="4">
                  <c:v>61.3</c:v>
                </c:pt>
                <c:pt idx="5">
                  <c:v>58.32</c:v>
                </c:pt>
                <c:pt idx="6">
                  <c:v>55.87</c:v>
                </c:pt>
              </c:numCache>
            </c:numRef>
          </c:val>
          <c:smooth val="0"/>
          <c:extLst>
            <c:ext xmlns:c16="http://schemas.microsoft.com/office/drawing/2014/chart" uri="{C3380CC4-5D6E-409C-BE32-E72D297353CC}">
              <c16:uniqueId val="{00000000-85F5-4FB4-AC15-43C8C018DBF4}"/>
            </c:ext>
          </c:extLst>
        </c:ser>
        <c:ser>
          <c:idx val="1"/>
          <c:order val="1"/>
          <c:tx>
            <c:strRef>
              <c:f>'[2021年4月空白无温度阶段.xlsx]数据筛选2'!$P$1</c:f>
              <c:strCache>
                <c:ptCount val="1"/>
                <c:pt idx="0">
                  <c:v>对比间湿度</c:v>
                </c:pt>
              </c:strCache>
            </c:strRef>
          </c:tx>
          <c:spPr>
            <a:ln w="31750" cap="rnd">
              <a:solidFill>
                <a:schemeClr val="accent2"/>
              </a:solidFill>
              <a:round/>
            </a:ln>
            <a:effectLst/>
          </c:spPr>
          <c:marker>
            <c:symbol val="circle"/>
            <c:size val="8"/>
            <c:spPr>
              <a:solidFill>
                <a:schemeClr val="accent2"/>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'[2021年4月空白无温度阶段.xlsx]数据筛选2'!$N$2:$N$8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'[2021年4月空白无温度阶段.xlsx]数据筛选2'!$P$2:$P$8</c:f>
              <c:numCache>
                <c:formatCode>General</c:formatCode>
                <c:ptCount val="7"/>
                <c:pt idx="0">
                  <c:v>63.45</c:v>
                </c:pt>
                <c:pt idx="1">
                  <c:v>66.56</c:v>
                </c:pt>
                <c:pt idx="2">
                  <c:v>67.33</c:v>
                </c:pt>
                <c:pt idx="3">
                  <c:v>64.92</c:v>
                </c:pt>
                <c:pt idx="4">
                  <c:v>64.150000000000006</c:v>
                </c:pt>
                <c:pt idx="5">
                  <c:v>63.9</c:v>
                </c:pt>
                <c:pt idx="6">
                  <c:v>63.03</c:v>
                </c:pt>
              </c:numCache>
            </c:numRef>
          </c:val>
          <c:smooth val="0"/>
          <c:extLst>
            <c:ext xmlns:c16="http://schemas.microsoft.com/office/drawing/2014/chart" uri="{C3380CC4-5D6E-409C-BE32-E72D297353CC}">
              <c16:uniqueId val="{00000001-85F5-4FB4-AC15-43C8C018DBF4}"/>
            </c:ext>
          </c:extLst>
        </c:ser>
        <c:ser>
          <c:idx val="2"/>
          <c:order val="2"/>
          <c:tx>
            <c:strRef>
              <c:f>'[2021年4月空白无温度阶段.xlsx]数据筛选2'!$Q$1</c:f>
              <c:strCache>
                <c:ptCount val="1"/>
                <c:pt idx="0">
                  <c:v>室外湿度</c:v>
                </c:pt>
              </c:strCache>
            </c:strRef>
          </c:tx>
          <c:spPr>
            <a:ln w="31750" cap="rnd">
              <a:solidFill>
                <a:schemeClr val="accent3"/>
              </a:solidFill>
              <a:round/>
            </a:ln>
            <a:effectLst/>
          </c:spPr>
          <c:marker>
            <c:symbol val="circle"/>
            <c:size val="8"/>
            <c:spPr>
              <a:solidFill>
                <a:schemeClr val="accent3"/>
              </a:solidFill>
              <a:ln>
                <a:noFill/>
              </a:ln>
              <a:effectLst/>
            </c:spPr>
          </c:marker>
          <c:dLbls>
            <c:spPr>
              <a:noFill/>
              <a:ln>
                <a:noFill/>
              </a:ln>
              <a:effectLst/>
            </c:spPr>
            <c:txPr>
              <a:bodyPr rot="0" spcFirstLastPara="1" vertOverflow="ellipsis" vert="horz" wrap="square" anchor="ctr" anchorCtr="0"/>
              <a:lstStyle/>
              <a:p>
                <a:pPr algn="ctr">
                  <a:defRPr lang="en-US" altLang="zh-CN" sz="9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'[2021年4月空白无温度阶段.xlsx]数据筛选2'!$N$2:$N$8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'[2021年4月空白无温度阶段.xlsx]数据筛选2'!$Q$2:$Q$8</c:f>
              <c:numCache>
                <c:formatCode>General</c:formatCode>
                <c:ptCount val="7"/>
                <c:pt idx="0">
                  <c:v>57.04</c:v>
                </c:pt>
                <c:pt idx="1">
                  <c:v>91.61</c:v>
                </c:pt>
                <c:pt idx="2">
                  <c:v>93.98</c:v>
                </c:pt>
                <c:pt idx="3">
                  <c:v>72.44</c:v>
                </c:pt>
                <c:pt idx="4">
                  <c:v>50.31</c:v>
                </c:pt>
                <c:pt idx="5">
                  <c:v>46.98</c:v>
                </c:pt>
                <c:pt idx="6">
                  <c:v>46.29</c:v>
                </c:pt>
              </c:numCache>
            </c:numRef>
          </c:val>
          <c:smooth val="0"/>
          <c:extLst>
            <c:ext xmlns:c16="http://schemas.microsoft.com/office/drawing/2014/chart" uri="{C3380CC4-5D6E-409C-BE32-E72D297353CC}">
              <c16:uniqueId val="{00000002-85F5-4FB4-AC15-43C8C018DBF4}"/>
            </c:ext>
          </c:extLst>
        </c:ser>
        <c:dLbls>
          <c:dLblPos val="ctr"/>
          <c:showLegendKey val="0"/>
          <c:showVal val="1"/>
          <c:showCatName val="0"/>
          <c:showSerName val="0"/>
          <c:showPercent val="0"/>
          <c:showBubbleSize val="0"/>
        </c:dLbls>
        <c:marker val="1"/>
        <c:smooth val="0"/>
        <c:axId val="788008720"/>
        <c:axId val="668269984"/>
      </c:lineChart>
      <c:dateAx>
        <c:axId val="788008720"/>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668269984"/>
        <c:crosses val="autoZero"/>
        <c:auto val="1"/>
        <c:lblOffset val="100"/>
        <c:baseTimeUnit val="days"/>
      </c:dateAx>
      <c:valAx>
        <c:axId val="66826998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r>
                  <a:rPr lang="zh-CN"/>
                  <a:t>湿度</a:t>
                </a:r>
                <a:r>
                  <a:rPr lang="en-US"/>
                  <a:t>%RH</a:t>
                </a:r>
                <a:endParaRPr lang="zh-CN"/>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788008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aseline="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dirty="0">
                <a:latin typeface="楷体" panose="02010609060101010101" pitchFamily="49" charset="-122"/>
                <a:ea typeface="楷体" panose="02010609060101010101" pitchFamily="49" charset="-122"/>
              </a:rPr>
              <a:t>测试房间内外壁面温度变化趋势</a:t>
            </a:r>
            <a:endParaRPr lang="zh-CN" dirty="0">
              <a:latin typeface="楷体" panose="02010609060101010101" pitchFamily="49" charset="-122"/>
              <a:ea typeface="楷体" panose="02010609060101010101" pitchFamily="49" charset="-122"/>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'[2021年4月空白无温度阶段.xlsx]数据筛选2'!$C$1</c:f>
              <c:strCache>
                <c:ptCount val="1"/>
                <c:pt idx="0">
                  <c:v>测试间内墙温度</c:v>
                </c:pt>
              </c:strCache>
            </c:strRef>
          </c:tx>
          <c:spPr>
            <a:ln w="31750" cap="rnd">
              <a:solidFill>
                <a:schemeClr val="accent1"/>
              </a:solidFill>
              <a:round/>
            </a:ln>
            <a:effectLst/>
          </c:spPr>
          <c:marker>
            <c:symbol val="circle"/>
            <c:size val="5"/>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'[2021年4月空白无温度阶段.xlsx]数据筛选2'!$B$2:$B$8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'[2021年4月空白无温度阶段.xlsx]数据筛选2'!$C$2:$C$8</c:f>
              <c:numCache>
                <c:formatCode>General</c:formatCode>
                <c:ptCount val="7"/>
                <c:pt idx="0">
                  <c:v>24.46</c:v>
                </c:pt>
                <c:pt idx="1">
                  <c:v>20.88</c:v>
                </c:pt>
                <c:pt idx="2">
                  <c:v>19.61</c:v>
                </c:pt>
                <c:pt idx="3">
                  <c:v>23.33</c:v>
                </c:pt>
                <c:pt idx="4">
                  <c:v>25.99</c:v>
                </c:pt>
                <c:pt idx="5">
                  <c:v>27.35</c:v>
                </c:pt>
                <c:pt idx="6">
                  <c:v>26.39</c:v>
                </c:pt>
              </c:numCache>
            </c:numRef>
          </c:val>
          <c:smooth val="0"/>
          <c:extLst>
            <c:ext xmlns:c16="http://schemas.microsoft.com/office/drawing/2014/chart" uri="{C3380CC4-5D6E-409C-BE32-E72D297353CC}">
              <c16:uniqueId val="{00000000-3889-4876-904D-91DA31366BE6}"/>
            </c:ext>
          </c:extLst>
        </c:ser>
        <c:ser>
          <c:idx val="1"/>
          <c:order val="1"/>
          <c:tx>
            <c:strRef>
              <c:f>'[2021年4月空白无温度阶段.xlsx]数据筛选2'!$D$1</c:f>
              <c:strCache>
                <c:ptCount val="1"/>
                <c:pt idx="0">
                  <c:v>对比间内墙温度</c:v>
                </c:pt>
              </c:strCache>
            </c:strRef>
          </c:tx>
          <c:spPr>
            <a:ln w="31750" cap="rnd">
              <a:solidFill>
                <a:schemeClr val="accent2"/>
              </a:solidFill>
              <a:round/>
            </a:ln>
            <a:effectLst/>
          </c:spPr>
          <c:marker>
            <c:symbol val="circle"/>
            <c:size val="5"/>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'[2021年4月空白无温度阶段.xlsx]数据筛选2'!$B$2:$B$8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'[2021年4月空白无温度阶段.xlsx]数据筛选2'!$D$2:$D$8</c:f>
              <c:numCache>
                <c:formatCode>General</c:formatCode>
                <c:ptCount val="7"/>
                <c:pt idx="0">
                  <c:v>24.44</c:v>
                </c:pt>
                <c:pt idx="1">
                  <c:v>20.88</c:v>
                </c:pt>
                <c:pt idx="2">
                  <c:v>19.62</c:v>
                </c:pt>
                <c:pt idx="3">
                  <c:v>23.47</c:v>
                </c:pt>
                <c:pt idx="4">
                  <c:v>26.04</c:v>
                </c:pt>
                <c:pt idx="5">
                  <c:v>28.07</c:v>
                </c:pt>
                <c:pt idx="6">
                  <c:v>27.18</c:v>
                </c:pt>
              </c:numCache>
            </c:numRef>
          </c:val>
          <c:smooth val="0"/>
          <c:extLst>
            <c:ext xmlns:c16="http://schemas.microsoft.com/office/drawing/2014/chart" uri="{C3380CC4-5D6E-409C-BE32-E72D297353CC}">
              <c16:uniqueId val="{00000001-3889-4876-904D-91DA31366BE6}"/>
            </c:ext>
          </c:extLst>
        </c:ser>
        <c:ser>
          <c:idx val="2"/>
          <c:order val="2"/>
          <c:tx>
            <c:strRef>
              <c:f>'[2021年4月空白无温度阶段.xlsx]数据筛选2'!$E$1</c:f>
              <c:strCache>
                <c:ptCount val="1"/>
                <c:pt idx="0">
                  <c:v>测试间外墙温度</c:v>
                </c:pt>
              </c:strCache>
            </c:strRef>
          </c:tx>
          <c:spPr>
            <a:ln w="31750" cap="rnd">
              <a:solidFill>
                <a:schemeClr val="accent3"/>
              </a:solidFill>
              <a:round/>
            </a:ln>
            <a:effectLst/>
          </c:spPr>
          <c:marker>
            <c:symbol val="circle"/>
            <c:size val="5"/>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'[2021年4月空白无温度阶段.xlsx]数据筛选2'!$B$2:$B$8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'[2021年4月空白无温度阶段.xlsx]数据筛选2'!$E$2:$E$8</c:f>
              <c:numCache>
                <c:formatCode>General</c:formatCode>
                <c:ptCount val="7"/>
                <c:pt idx="0">
                  <c:v>24.44</c:v>
                </c:pt>
                <c:pt idx="1">
                  <c:v>19.02</c:v>
                </c:pt>
                <c:pt idx="2">
                  <c:v>18.22</c:v>
                </c:pt>
                <c:pt idx="3">
                  <c:v>25.39</c:v>
                </c:pt>
                <c:pt idx="4">
                  <c:v>28.46</c:v>
                </c:pt>
                <c:pt idx="5">
                  <c:v>29.12</c:v>
                </c:pt>
                <c:pt idx="6">
                  <c:v>26.64</c:v>
                </c:pt>
              </c:numCache>
            </c:numRef>
          </c:val>
          <c:smooth val="0"/>
          <c:extLst>
            <c:ext xmlns:c16="http://schemas.microsoft.com/office/drawing/2014/chart" uri="{C3380CC4-5D6E-409C-BE32-E72D297353CC}">
              <c16:uniqueId val="{00000002-3889-4876-904D-91DA31366BE6}"/>
            </c:ext>
          </c:extLst>
        </c:ser>
        <c:ser>
          <c:idx val="3"/>
          <c:order val="3"/>
          <c:tx>
            <c:strRef>
              <c:f>'[2021年4月空白无温度阶段.xlsx]数据筛选2'!$F$1</c:f>
              <c:strCache>
                <c:ptCount val="1"/>
                <c:pt idx="0">
                  <c:v>对比间外墙温度</c:v>
                </c:pt>
              </c:strCache>
            </c:strRef>
          </c:tx>
          <c:spPr>
            <a:ln w="31750" cap="rnd">
              <a:solidFill>
                <a:schemeClr val="accent4"/>
              </a:solidFill>
              <a:round/>
            </a:ln>
            <a:effectLst/>
          </c:spPr>
          <c:marker>
            <c:symbol val="circle"/>
            <c:size val="5"/>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'[2021年4月空白无温度阶段.xlsx]数据筛选2'!$B$2:$B$8</c:f>
              <c:numCache>
                <c:formatCode>m"月"d"日"</c:formatCode>
                <c:ptCount val="7"/>
                <c:pt idx="0">
                  <c:v>44312</c:v>
                </c:pt>
                <c:pt idx="1">
                  <c:v>44313</c:v>
                </c:pt>
                <c:pt idx="2">
                  <c:v>44314</c:v>
                </c:pt>
                <c:pt idx="3">
                  <c:v>44315</c:v>
                </c:pt>
                <c:pt idx="4">
                  <c:v>44316</c:v>
                </c:pt>
                <c:pt idx="5">
                  <c:v>44317</c:v>
                </c:pt>
                <c:pt idx="6">
                  <c:v>44318</c:v>
                </c:pt>
              </c:numCache>
            </c:numRef>
          </c:cat>
          <c:val>
            <c:numRef>
              <c:f>'[2021年4月空白无温度阶段.xlsx]数据筛选2'!$F$2:$F$8</c:f>
              <c:numCache>
                <c:formatCode>General</c:formatCode>
                <c:ptCount val="7"/>
                <c:pt idx="0">
                  <c:v>26.82</c:v>
                </c:pt>
                <c:pt idx="1">
                  <c:v>19.420000000000002</c:v>
                </c:pt>
                <c:pt idx="2">
                  <c:v>18.48</c:v>
                </c:pt>
                <c:pt idx="3">
                  <c:v>25.46</c:v>
                </c:pt>
                <c:pt idx="4">
                  <c:v>28.53</c:v>
                </c:pt>
                <c:pt idx="5">
                  <c:v>30.11</c:v>
                </c:pt>
                <c:pt idx="6">
                  <c:v>27.4</c:v>
                </c:pt>
              </c:numCache>
            </c:numRef>
          </c:val>
          <c:smooth val="0"/>
          <c:extLst>
            <c:ext xmlns:c16="http://schemas.microsoft.com/office/drawing/2014/chart" uri="{C3380CC4-5D6E-409C-BE32-E72D297353CC}">
              <c16:uniqueId val="{00000003-3889-4876-904D-91DA31366BE6}"/>
            </c:ext>
          </c:extLst>
        </c:ser>
        <c:dLbls>
          <c:dLblPos val="ctr"/>
          <c:showLegendKey val="0"/>
          <c:showVal val="1"/>
          <c:showCatName val="0"/>
          <c:showSerName val="0"/>
          <c:showPercent val="0"/>
          <c:showBubbleSize val="0"/>
        </c:dLbls>
        <c:marker val="1"/>
        <c:smooth val="0"/>
        <c:axId val="786097368"/>
        <c:axId val="666505536"/>
      </c:lineChart>
      <c:dateAx>
        <c:axId val="786097368"/>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666505536"/>
        <c:crosses val="autoZero"/>
        <c:auto val="1"/>
        <c:lblOffset val="100"/>
        <c:baseTimeUnit val="days"/>
      </c:dateAx>
      <c:valAx>
        <c:axId val="66650553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en-US"/>
                  <a:t>温度</a:t>
                </a:r>
                <a:r>
                  <a:rPr lang="en-US" altLang="zh-CN"/>
                  <a:t>℃</a:t>
                </a:r>
                <a:endParaRPr lang="zh-CN" alt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78609736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zh-CN"/>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a:latin typeface="微软雅黑" panose="020B0503020204020204" pitchFamily="34" charset="-122"/>
                <a:ea typeface="微软雅黑" panose="020B0503020204020204" pitchFamily="34" charset="-122"/>
              </a:rPr>
              <a:t>测试期间耗电量比较</a:t>
            </a:r>
            <a:endParaRPr lang="zh-CN">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'[2021年6月（第一阶段）数据（终）.xlsx]数据筛选2'!$C$2</c:f>
              <c:strCache>
                <c:ptCount val="1"/>
                <c:pt idx="0">
                  <c:v>测试间日耗电量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'[2021年6月（第一阶段）数据（终）.xlsx]数据筛选2'!$B$3:$B$9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'[2021年6月（第一阶段）数据（终）.xlsx]数据筛选2'!$C$3:$C$9</c:f>
              <c:numCache>
                <c:formatCode>General</c:formatCode>
                <c:ptCount val="7"/>
                <c:pt idx="0">
                  <c:v>46.61</c:v>
                </c:pt>
                <c:pt idx="1">
                  <c:v>48.05</c:v>
                </c:pt>
                <c:pt idx="2">
                  <c:v>44.2</c:v>
                </c:pt>
                <c:pt idx="3">
                  <c:v>36.75</c:v>
                </c:pt>
                <c:pt idx="4">
                  <c:v>35.99</c:v>
                </c:pt>
                <c:pt idx="5">
                  <c:v>36.9</c:v>
                </c:pt>
                <c:pt idx="6">
                  <c:v>42.19</c:v>
                </c:pt>
              </c:numCache>
            </c:numRef>
          </c:val>
          <c:extLst>
            <c:ext xmlns:c16="http://schemas.microsoft.com/office/drawing/2014/chart" uri="{C3380CC4-5D6E-409C-BE32-E72D297353CC}">
              <c16:uniqueId val="{00000000-1CFC-4949-8FDE-068FC527FF62}"/>
            </c:ext>
          </c:extLst>
        </c:ser>
        <c:ser>
          <c:idx val="1"/>
          <c:order val="1"/>
          <c:tx>
            <c:strRef>
              <c:f>'[2021年6月（第一阶段）数据（终）.xlsx]数据筛选2'!$D$2</c:f>
              <c:strCache>
                <c:ptCount val="1"/>
                <c:pt idx="0">
                  <c:v>对比间日耗电量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'[2021年6月（第一阶段）数据（终）.xlsx]数据筛选2'!$B$3:$B$9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'[2021年6月（第一阶段）数据（终）.xlsx]数据筛选2'!$D$3:$D$9</c:f>
              <c:numCache>
                <c:formatCode>General</c:formatCode>
                <c:ptCount val="7"/>
                <c:pt idx="0">
                  <c:v>44.04</c:v>
                </c:pt>
                <c:pt idx="1">
                  <c:v>46.3</c:v>
                </c:pt>
                <c:pt idx="2">
                  <c:v>42.95</c:v>
                </c:pt>
                <c:pt idx="3">
                  <c:v>36.67</c:v>
                </c:pt>
                <c:pt idx="4">
                  <c:v>36.29</c:v>
                </c:pt>
                <c:pt idx="5">
                  <c:v>36.53</c:v>
                </c:pt>
                <c:pt idx="6">
                  <c:v>41.59</c:v>
                </c:pt>
              </c:numCache>
            </c:numRef>
          </c:val>
          <c:extLst>
            <c:ext xmlns:c16="http://schemas.microsoft.com/office/drawing/2014/chart" uri="{C3380CC4-5D6E-409C-BE32-E72D297353CC}">
              <c16:uniqueId val="{00000001-1CFC-4949-8FDE-068FC527FF62}"/>
            </c:ext>
          </c:extLst>
        </c:ser>
        <c:ser>
          <c:idx val="2"/>
          <c:order val="2"/>
          <c:tx>
            <c:strRef>
              <c:f>'[2021年6月（第一阶段）数据（终）.xlsx]数据筛选2'!$E$2</c:f>
              <c:strCache>
                <c:ptCount val="1"/>
                <c:pt idx="0">
                  <c:v>单日耗电差值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'[2021年6月（第一阶段）数据（终）.xlsx]数据筛选2'!$B$3:$B$9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'[2021年6月（第一阶段）数据（终）.xlsx]数据筛选2'!$E$3:$E$9</c:f>
              <c:numCache>
                <c:formatCode>General</c:formatCode>
                <c:ptCount val="7"/>
                <c:pt idx="0">
                  <c:v>2.5700000000000003</c:v>
                </c:pt>
                <c:pt idx="1">
                  <c:v>1.75</c:v>
                </c:pt>
                <c:pt idx="2">
                  <c:v>1.25</c:v>
                </c:pt>
                <c:pt idx="3">
                  <c:v>7.9999999999998295E-2</c:v>
                </c:pt>
                <c:pt idx="4">
                  <c:v>0.29999999999999716</c:v>
                </c:pt>
                <c:pt idx="5">
                  <c:v>0.36999999999999744</c:v>
                </c:pt>
                <c:pt idx="6">
                  <c:v>0.59999999999999432</c:v>
                </c:pt>
              </c:numCache>
            </c:numRef>
          </c:val>
          <c:extLst>
            <c:ext xmlns:c16="http://schemas.microsoft.com/office/drawing/2014/chart" uri="{C3380CC4-5D6E-409C-BE32-E72D297353CC}">
              <c16:uniqueId val="{00000002-1CFC-4949-8FDE-068FC527FF62}"/>
            </c:ext>
          </c:extLst>
        </c:ser>
        <c:dLbls>
          <c:dLblPos val="inEnd"/>
          <c:showLegendKey val="0"/>
          <c:showVal val="1"/>
          <c:showCatName val="0"/>
          <c:showSerName val="0"/>
          <c:showPercent val="0"/>
          <c:showBubbleSize val="0"/>
        </c:dLbls>
        <c:gapWidth val="65"/>
        <c:axId val="631954960"/>
        <c:axId val="631952008"/>
      </c:barChart>
      <c:dateAx>
        <c:axId val="631954960"/>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631952008"/>
        <c:crosses val="autoZero"/>
        <c:auto val="1"/>
        <c:lblOffset val="100"/>
        <c:baseTimeUnit val="days"/>
      </c:dateAx>
      <c:valAx>
        <c:axId val="63195200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en-US"/>
                  <a:t>耗电量（</a:t>
                </a:r>
                <a:r>
                  <a:rPr lang="en-US" altLang="zh-CN"/>
                  <a:t>kwh</a:t>
                </a:r>
                <a:r>
                  <a:rPr lang="zh-CN" altLang="en-US"/>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6319549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dirty="0">
                <a:latin typeface="楷体" panose="02010609060101010101" pitchFamily="49" charset="-122"/>
                <a:ea typeface="楷体" panose="02010609060101010101" pitchFamily="49" charset="-122"/>
              </a:rPr>
              <a:t>测试期间温度变化趋势</a:t>
            </a:r>
            <a:endParaRPr lang="zh-CN" dirty="0">
              <a:latin typeface="楷体" panose="02010609060101010101" pitchFamily="49" charset="-122"/>
              <a:ea typeface="楷体" panose="02010609060101010101" pitchFamily="49" charset="-122"/>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'[2021年6月（第一阶段）数据（终）.xlsx]数据筛选2'!$I$2</c:f>
              <c:strCache>
                <c:ptCount val="1"/>
                <c:pt idx="0">
                  <c:v>测试间温度</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'[2021年6月（第一阶段）数据（终）.xlsx]数据筛选2'!$H$3:$H$9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'[2021年6月（第一阶段）数据（终）.xlsx]数据筛选2'!$I$3:$I$9</c:f>
              <c:numCache>
                <c:formatCode>General</c:formatCode>
                <c:ptCount val="7"/>
                <c:pt idx="0">
                  <c:v>23.71</c:v>
                </c:pt>
                <c:pt idx="1">
                  <c:v>23.46</c:v>
                </c:pt>
                <c:pt idx="2">
                  <c:v>23.85</c:v>
                </c:pt>
                <c:pt idx="3">
                  <c:v>24.08</c:v>
                </c:pt>
                <c:pt idx="4">
                  <c:v>24.1</c:v>
                </c:pt>
                <c:pt idx="5">
                  <c:v>24.07</c:v>
                </c:pt>
                <c:pt idx="6">
                  <c:v>23.77</c:v>
                </c:pt>
              </c:numCache>
            </c:numRef>
          </c:val>
          <c:smooth val="0"/>
          <c:extLst>
            <c:ext xmlns:c16="http://schemas.microsoft.com/office/drawing/2014/chart" uri="{C3380CC4-5D6E-409C-BE32-E72D297353CC}">
              <c16:uniqueId val="{00000000-CB17-4E9D-95A2-D47E50665EBB}"/>
            </c:ext>
          </c:extLst>
        </c:ser>
        <c:ser>
          <c:idx val="1"/>
          <c:order val="1"/>
          <c:tx>
            <c:strRef>
              <c:f>'[2021年6月（第一阶段）数据（终）.xlsx]数据筛选2'!$J$2</c:f>
              <c:strCache>
                <c:ptCount val="1"/>
                <c:pt idx="0">
                  <c:v>对比间温度</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'[2021年6月（第一阶段）数据（终）.xlsx]数据筛选2'!$H$3:$H$9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'[2021年6月（第一阶段）数据（终）.xlsx]数据筛选2'!$J$3:$J$9</c:f>
              <c:numCache>
                <c:formatCode>General</c:formatCode>
                <c:ptCount val="7"/>
                <c:pt idx="0">
                  <c:v>23.42</c:v>
                </c:pt>
                <c:pt idx="1">
                  <c:v>23.47</c:v>
                </c:pt>
                <c:pt idx="2">
                  <c:v>23.53</c:v>
                </c:pt>
                <c:pt idx="3">
                  <c:v>23.71</c:v>
                </c:pt>
                <c:pt idx="4">
                  <c:v>23.74</c:v>
                </c:pt>
                <c:pt idx="5">
                  <c:v>23.75</c:v>
                </c:pt>
                <c:pt idx="6">
                  <c:v>23.4</c:v>
                </c:pt>
              </c:numCache>
            </c:numRef>
          </c:val>
          <c:smooth val="0"/>
          <c:extLst>
            <c:ext xmlns:c16="http://schemas.microsoft.com/office/drawing/2014/chart" uri="{C3380CC4-5D6E-409C-BE32-E72D297353CC}">
              <c16:uniqueId val="{00000001-CB17-4E9D-95A2-D47E50665EBB}"/>
            </c:ext>
          </c:extLst>
        </c:ser>
        <c:ser>
          <c:idx val="2"/>
          <c:order val="2"/>
          <c:tx>
            <c:strRef>
              <c:f>'[2021年6月（第一阶段）数据（终）.xlsx]数据筛选2'!$K$2</c:f>
              <c:strCache>
                <c:ptCount val="1"/>
                <c:pt idx="0">
                  <c:v>室外温度</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'[2021年6月（第一阶段）数据（终）.xlsx]数据筛选2'!$H$3:$H$9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'[2021年6月（第一阶段）数据（终）.xlsx]数据筛选2'!$K$3:$K$9</c:f>
              <c:numCache>
                <c:formatCode>General</c:formatCode>
                <c:ptCount val="7"/>
                <c:pt idx="0">
                  <c:v>26.3</c:v>
                </c:pt>
                <c:pt idx="1">
                  <c:v>25.61</c:v>
                </c:pt>
                <c:pt idx="2">
                  <c:v>27.86</c:v>
                </c:pt>
                <c:pt idx="3">
                  <c:v>29.82</c:v>
                </c:pt>
                <c:pt idx="4">
                  <c:v>30.22</c:v>
                </c:pt>
                <c:pt idx="5">
                  <c:v>29.66</c:v>
                </c:pt>
                <c:pt idx="6">
                  <c:v>27.89</c:v>
                </c:pt>
              </c:numCache>
            </c:numRef>
          </c:val>
          <c:smooth val="0"/>
          <c:extLst>
            <c:ext xmlns:c16="http://schemas.microsoft.com/office/drawing/2014/chart" uri="{C3380CC4-5D6E-409C-BE32-E72D297353CC}">
              <c16:uniqueId val="{00000002-CB17-4E9D-95A2-D47E50665EBB}"/>
            </c:ext>
          </c:extLst>
        </c:ser>
        <c:dLbls>
          <c:dLblPos val="ctr"/>
          <c:showLegendKey val="0"/>
          <c:showVal val="1"/>
          <c:showCatName val="0"/>
          <c:showSerName val="0"/>
          <c:showPercent val="0"/>
          <c:showBubbleSize val="0"/>
        </c:dLbls>
        <c:marker val="1"/>
        <c:smooth val="0"/>
        <c:axId val="760133912"/>
        <c:axId val="760134896"/>
      </c:lineChart>
      <c:dateAx>
        <c:axId val="760133912"/>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760134896"/>
        <c:crosses val="autoZero"/>
        <c:auto val="1"/>
        <c:lblOffset val="100"/>
        <c:baseTimeUnit val="days"/>
      </c:dateAx>
      <c:valAx>
        <c:axId val="76013489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en-US"/>
                  <a:t>温度（</a:t>
                </a:r>
                <a:r>
                  <a:rPr lang="en-US" altLang="zh-CN"/>
                  <a:t>℃</a:t>
                </a:r>
                <a:r>
                  <a:rPr lang="zh-CN" altLang="en-US"/>
                  <a:t>）</a:t>
                </a:r>
                <a:endParaRPr lang="zh-CN"/>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7601339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dirty="0">
                <a:latin typeface="楷体" panose="02010609060101010101" pitchFamily="49" charset="-122"/>
                <a:ea typeface="楷体" panose="02010609060101010101" pitchFamily="49" charset="-122"/>
              </a:rPr>
              <a:t>测试期间湿度变化趋势</a:t>
            </a:r>
            <a:endParaRPr lang="zh-CN" dirty="0">
              <a:latin typeface="楷体" panose="02010609060101010101" pitchFamily="49" charset="-122"/>
              <a:ea typeface="楷体" panose="02010609060101010101" pitchFamily="49" charset="-122"/>
            </a:endParaRPr>
          </a:p>
        </c:rich>
      </c:tx>
      <c:layout>
        <c:manualLayout>
          <c:xMode val="edge"/>
          <c:yMode val="edge"/>
          <c:x val="0.25"/>
          <c:y val="9.2592592592592587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'[2021年6月（第一阶段）数据（终）.xlsx]数据筛选2'!$N$2</c:f>
              <c:strCache>
                <c:ptCount val="1"/>
                <c:pt idx="0">
                  <c:v>测试间湿度</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'[2021年6月（第一阶段）数据（终）.xlsx]数据筛选2'!$M$3:$M$9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'[2021年6月（第一阶段）数据（终）.xlsx]数据筛选2'!$N$3:$N$9</c:f>
              <c:numCache>
                <c:formatCode>General</c:formatCode>
                <c:ptCount val="7"/>
                <c:pt idx="0">
                  <c:v>55.42</c:v>
                </c:pt>
                <c:pt idx="1">
                  <c:v>54.59</c:v>
                </c:pt>
                <c:pt idx="2">
                  <c:v>55.67</c:v>
                </c:pt>
                <c:pt idx="3">
                  <c:v>57.2</c:v>
                </c:pt>
                <c:pt idx="4">
                  <c:v>57.6</c:v>
                </c:pt>
                <c:pt idx="5">
                  <c:v>57.37</c:v>
                </c:pt>
                <c:pt idx="6">
                  <c:v>55.98</c:v>
                </c:pt>
              </c:numCache>
            </c:numRef>
          </c:val>
          <c:smooth val="0"/>
          <c:extLst>
            <c:ext xmlns:c16="http://schemas.microsoft.com/office/drawing/2014/chart" uri="{C3380CC4-5D6E-409C-BE32-E72D297353CC}">
              <c16:uniqueId val="{00000000-1715-4934-9147-A0EA04589DE2}"/>
            </c:ext>
          </c:extLst>
        </c:ser>
        <c:ser>
          <c:idx val="1"/>
          <c:order val="1"/>
          <c:tx>
            <c:strRef>
              <c:f>'[2021年6月（第一阶段）数据（终）.xlsx]数据筛选2'!$O$2</c:f>
              <c:strCache>
                <c:ptCount val="1"/>
                <c:pt idx="0">
                  <c:v>对比间湿度</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'[2021年6月（第一阶段）数据（终）.xlsx]数据筛选2'!$M$3:$M$9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'[2021年6月（第一阶段）数据（终）.xlsx]数据筛选2'!$O$3:$O$9</c:f>
              <c:numCache>
                <c:formatCode>General</c:formatCode>
                <c:ptCount val="7"/>
                <c:pt idx="0">
                  <c:v>52.66</c:v>
                </c:pt>
                <c:pt idx="1">
                  <c:v>52.88</c:v>
                </c:pt>
                <c:pt idx="2">
                  <c:v>53.21</c:v>
                </c:pt>
                <c:pt idx="3">
                  <c:v>53.37</c:v>
                </c:pt>
                <c:pt idx="4">
                  <c:v>53.58</c:v>
                </c:pt>
                <c:pt idx="5">
                  <c:v>53.51</c:v>
                </c:pt>
                <c:pt idx="6">
                  <c:v>53.2</c:v>
                </c:pt>
              </c:numCache>
            </c:numRef>
          </c:val>
          <c:smooth val="0"/>
          <c:extLst>
            <c:ext xmlns:c16="http://schemas.microsoft.com/office/drawing/2014/chart" uri="{C3380CC4-5D6E-409C-BE32-E72D297353CC}">
              <c16:uniqueId val="{00000001-1715-4934-9147-A0EA04589DE2}"/>
            </c:ext>
          </c:extLst>
        </c:ser>
        <c:ser>
          <c:idx val="2"/>
          <c:order val="2"/>
          <c:tx>
            <c:strRef>
              <c:f>'[2021年6月（第一阶段）数据（终）.xlsx]数据筛选2'!$P$2</c:f>
              <c:strCache>
                <c:ptCount val="1"/>
                <c:pt idx="0">
                  <c:v>室外湿度</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'[2021年6月（第一阶段）数据（终）.xlsx]数据筛选2'!$M$3:$M$9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'[2021年6月（第一阶段）数据（终）.xlsx]数据筛选2'!$P$3:$P$9</c:f>
              <c:numCache>
                <c:formatCode>General</c:formatCode>
                <c:ptCount val="7"/>
                <c:pt idx="0">
                  <c:v>85.85</c:v>
                </c:pt>
                <c:pt idx="1">
                  <c:v>97.13</c:v>
                </c:pt>
                <c:pt idx="2">
                  <c:v>86.39</c:v>
                </c:pt>
                <c:pt idx="3">
                  <c:v>80.290000000000006</c:v>
                </c:pt>
                <c:pt idx="4">
                  <c:v>80.73</c:v>
                </c:pt>
                <c:pt idx="5">
                  <c:v>80.989999999999995</c:v>
                </c:pt>
                <c:pt idx="6">
                  <c:v>88.36</c:v>
                </c:pt>
              </c:numCache>
            </c:numRef>
          </c:val>
          <c:smooth val="0"/>
          <c:extLst>
            <c:ext xmlns:c16="http://schemas.microsoft.com/office/drawing/2014/chart" uri="{C3380CC4-5D6E-409C-BE32-E72D297353CC}">
              <c16:uniqueId val="{00000002-1715-4934-9147-A0EA04589DE2}"/>
            </c:ext>
          </c:extLst>
        </c:ser>
        <c:dLbls>
          <c:dLblPos val="ctr"/>
          <c:showLegendKey val="0"/>
          <c:showVal val="1"/>
          <c:showCatName val="0"/>
          <c:showSerName val="0"/>
          <c:showPercent val="0"/>
          <c:showBubbleSize val="0"/>
        </c:dLbls>
        <c:marker val="1"/>
        <c:smooth val="0"/>
        <c:axId val="760151296"/>
        <c:axId val="760144736"/>
      </c:lineChart>
      <c:dateAx>
        <c:axId val="760151296"/>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760144736"/>
        <c:crosses val="autoZero"/>
        <c:auto val="1"/>
        <c:lblOffset val="100"/>
        <c:baseTimeUnit val="days"/>
      </c:dateAx>
      <c:valAx>
        <c:axId val="76014473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en-US"/>
                  <a:t>湿度</a:t>
                </a:r>
                <a:r>
                  <a:rPr lang="en-US" altLang="zh-CN"/>
                  <a:t>%RH</a:t>
                </a:r>
                <a:endParaRPr lang="zh-CN" alt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7601512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dirty="0">
                <a:latin typeface="楷体" panose="02010609060101010101" pitchFamily="49" charset="-122"/>
                <a:ea typeface="楷体" panose="02010609060101010101" pitchFamily="49" charset="-122"/>
              </a:rPr>
              <a:t>测试期间墙体内外表面温度变化趋势</a:t>
            </a:r>
            <a:endParaRPr lang="zh-CN" dirty="0">
              <a:latin typeface="楷体" panose="02010609060101010101" pitchFamily="49" charset="-122"/>
              <a:ea typeface="楷体" panose="02010609060101010101" pitchFamily="49" charset="-122"/>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'[2021年6月（第一阶段）数据（终）.xlsx]数据筛选2'!$T$2</c:f>
              <c:strCache>
                <c:ptCount val="1"/>
                <c:pt idx="0">
                  <c:v>测试间内墙面温度</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'[2021年6月（第一阶段）数据（终）.xlsx]数据筛选2'!$S$3:$S$9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'[2021年6月（第一阶段）数据（终）.xlsx]数据筛选2'!$T$3:$T$9</c:f>
              <c:numCache>
                <c:formatCode>0.00_ </c:formatCode>
                <c:ptCount val="7"/>
                <c:pt idx="0">
                  <c:v>23.89</c:v>
                </c:pt>
                <c:pt idx="1">
                  <c:v>23.47</c:v>
                </c:pt>
                <c:pt idx="2">
                  <c:v>24.1</c:v>
                </c:pt>
                <c:pt idx="3">
                  <c:v>24.37</c:v>
                </c:pt>
                <c:pt idx="4">
                  <c:v>24.48</c:v>
                </c:pt>
                <c:pt idx="5">
                  <c:v>24.42</c:v>
                </c:pt>
                <c:pt idx="6">
                  <c:v>23.93</c:v>
                </c:pt>
              </c:numCache>
            </c:numRef>
          </c:val>
          <c:smooth val="0"/>
          <c:extLst>
            <c:ext xmlns:c16="http://schemas.microsoft.com/office/drawing/2014/chart" uri="{C3380CC4-5D6E-409C-BE32-E72D297353CC}">
              <c16:uniqueId val="{00000000-DE6F-44EC-996F-3F6C2BAD364E}"/>
            </c:ext>
          </c:extLst>
        </c:ser>
        <c:ser>
          <c:idx val="1"/>
          <c:order val="1"/>
          <c:tx>
            <c:strRef>
              <c:f>'[2021年6月（第一阶段）数据（终）.xlsx]数据筛选2'!$U$2</c:f>
              <c:strCache>
                <c:ptCount val="1"/>
                <c:pt idx="0">
                  <c:v>对比间内墙面温度</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'[2021年6月（第一阶段）数据（终）.xlsx]数据筛选2'!$S$3:$S$9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'[2021年6月（第一阶段）数据（终）.xlsx]数据筛选2'!$U$3:$U$9</c:f>
              <c:numCache>
                <c:formatCode>0.00_ </c:formatCode>
                <c:ptCount val="7"/>
                <c:pt idx="0">
                  <c:v>23.28</c:v>
                </c:pt>
                <c:pt idx="1">
                  <c:v>22.87</c:v>
                </c:pt>
                <c:pt idx="2">
                  <c:v>23.44</c:v>
                </c:pt>
                <c:pt idx="3">
                  <c:v>24.68</c:v>
                </c:pt>
                <c:pt idx="4">
                  <c:v>23.75</c:v>
                </c:pt>
                <c:pt idx="5">
                  <c:v>23.72</c:v>
                </c:pt>
                <c:pt idx="6">
                  <c:v>23.23</c:v>
                </c:pt>
              </c:numCache>
            </c:numRef>
          </c:val>
          <c:smooth val="0"/>
          <c:extLst>
            <c:ext xmlns:c16="http://schemas.microsoft.com/office/drawing/2014/chart" uri="{C3380CC4-5D6E-409C-BE32-E72D297353CC}">
              <c16:uniqueId val="{00000001-DE6F-44EC-996F-3F6C2BAD364E}"/>
            </c:ext>
          </c:extLst>
        </c:ser>
        <c:ser>
          <c:idx val="2"/>
          <c:order val="2"/>
          <c:tx>
            <c:strRef>
              <c:f>'[2021年6月（第一阶段）数据（终）.xlsx]数据筛选2'!$V$2</c:f>
              <c:strCache>
                <c:ptCount val="1"/>
                <c:pt idx="0">
                  <c:v>测试间外墙面温度</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'[2021年6月（第一阶段）数据（终）.xlsx]数据筛选2'!$S$3:$S$9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'[2021年6月（第一阶段）数据（终）.xlsx]数据筛选2'!$V$3:$V$9</c:f>
              <c:numCache>
                <c:formatCode>0.00_ </c:formatCode>
                <c:ptCount val="7"/>
                <c:pt idx="0">
                  <c:v>30.96</c:v>
                </c:pt>
                <c:pt idx="1">
                  <c:v>27.08</c:v>
                </c:pt>
                <c:pt idx="2">
                  <c:v>31.84</c:v>
                </c:pt>
                <c:pt idx="3">
                  <c:v>33.71</c:v>
                </c:pt>
                <c:pt idx="4">
                  <c:v>34.81</c:v>
                </c:pt>
                <c:pt idx="5">
                  <c:v>34.159999999999997</c:v>
                </c:pt>
                <c:pt idx="6">
                  <c:v>30.77</c:v>
                </c:pt>
              </c:numCache>
            </c:numRef>
          </c:val>
          <c:smooth val="0"/>
          <c:extLst>
            <c:ext xmlns:c16="http://schemas.microsoft.com/office/drawing/2014/chart" uri="{C3380CC4-5D6E-409C-BE32-E72D297353CC}">
              <c16:uniqueId val="{00000002-DE6F-44EC-996F-3F6C2BAD364E}"/>
            </c:ext>
          </c:extLst>
        </c:ser>
        <c:ser>
          <c:idx val="3"/>
          <c:order val="3"/>
          <c:tx>
            <c:strRef>
              <c:f>'[2021年6月（第一阶段）数据（终）.xlsx]数据筛选2'!$W$2</c:f>
              <c:strCache>
                <c:ptCount val="1"/>
                <c:pt idx="0">
                  <c:v>对比间外墙面温度</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'[2021年6月（第一阶段）数据（终）.xlsx]数据筛选2'!$S$3:$S$9</c:f>
              <c:numCache>
                <c:formatCode>m"月"d"日"</c:formatCode>
                <c:ptCount val="7"/>
                <c:pt idx="0">
                  <c:v>44359</c:v>
                </c:pt>
                <c:pt idx="1">
                  <c:v>44360</c:v>
                </c:pt>
                <c:pt idx="2">
                  <c:v>44361</c:v>
                </c:pt>
                <c:pt idx="3">
                  <c:v>44362</c:v>
                </c:pt>
                <c:pt idx="4">
                  <c:v>44363</c:v>
                </c:pt>
                <c:pt idx="5">
                  <c:v>44364</c:v>
                </c:pt>
                <c:pt idx="6">
                  <c:v>44365</c:v>
                </c:pt>
              </c:numCache>
            </c:numRef>
          </c:cat>
          <c:val>
            <c:numRef>
              <c:f>'[2021年6月（第一阶段）数据（终）.xlsx]数据筛选2'!$W$3:$W$9</c:f>
              <c:numCache>
                <c:formatCode>General</c:formatCode>
                <c:ptCount val="7"/>
                <c:pt idx="0">
                  <c:v>31.42</c:v>
                </c:pt>
                <c:pt idx="1">
                  <c:v>27.24</c:v>
                </c:pt>
                <c:pt idx="2">
                  <c:v>32.36</c:v>
                </c:pt>
                <c:pt idx="3">
                  <c:v>33.99</c:v>
                </c:pt>
                <c:pt idx="4">
                  <c:v>35.68</c:v>
                </c:pt>
                <c:pt idx="5">
                  <c:v>34.28</c:v>
                </c:pt>
                <c:pt idx="6">
                  <c:v>31.13</c:v>
                </c:pt>
              </c:numCache>
            </c:numRef>
          </c:val>
          <c:smooth val="0"/>
          <c:extLst>
            <c:ext xmlns:c16="http://schemas.microsoft.com/office/drawing/2014/chart" uri="{C3380CC4-5D6E-409C-BE32-E72D297353CC}">
              <c16:uniqueId val="{00000003-DE6F-44EC-996F-3F6C2BAD364E}"/>
            </c:ext>
          </c:extLst>
        </c:ser>
        <c:dLbls>
          <c:dLblPos val="ctr"/>
          <c:showLegendKey val="0"/>
          <c:showVal val="1"/>
          <c:showCatName val="0"/>
          <c:showSerName val="0"/>
          <c:showPercent val="0"/>
          <c:showBubbleSize val="0"/>
        </c:dLbls>
        <c:marker val="1"/>
        <c:smooth val="0"/>
        <c:axId val="788678040"/>
        <c:axId val="788677056"/>
      </c:lineChart>
      <c:dateAx>
        <c:axId val="788678040"/>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788677056"/>
        <c:crosses val="autoZero"/>
        <c:auto val="1"/>
        <c:lblOffset val="100"/>
        <c:baseTimeUnit val="days"/>
      </c:dateAx>
      <c:valAx>
        <c:axId val="7886770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en-US"/>
                  <a:t>温度（</a:t>
                </a:r>
                <a:r>
                  <a:rPr lang="en-US" altLang="zh-CN"/>
                  <a:t>℃</a:t>
                </a:r>
                <a:r>
                  <a:rPr lang="zh-CN" altLang="en-US"/>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788678040"/>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zh-CN"/>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zh-CN" sz="1800" b="1" i="0" baseline="0">
                <a:effectLst/>
              </a:rPr>
              <a:t>测试期间耗电量比较</a:t>
            </a:r>
            <a:endParaRPr lang="zh-CN" altLang="zh-CN">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'[2021年7月（第二阶段）数据.xlsx]数据筛选3'!$C$2</c:f>
              <c:strCache>
                <c:ptCount val="1"/>
                <c:pt idx="0">
                  <c:v>测试间日耗电量</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'[2021年7月（第二阶段）数据.xlsx]数据筛选3'!$B$3:$B$9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'[2021年7月（第二阶段）数据.xlsx]数据筛选3'!$C$3:$C$9</c:f>
              <c:numCache>
                <c:formatCode>General</c:formatCode>
                <c:ptCount val="7"/>
                <c:pt idx="0">
                  <c:v>36.590000000000003</c:v>
                </c:pt>
                <c:pt idx="1">
                  <c:v>35.04</c:v>
                </c:pt>
                <c:pt idx="2">
                  <c:v>39.67</c:v>
                </c:pt>
                <c:pt idx="3">
                  <c:v>34.200000000000003</c:v>
                </c:pt>
                <c:pt idx="4">
                  <c:v>32.79</c:v>
                </c:pt>
                <c:pt idx="5">
                  <c:v>41.89</c:v>
                </c:pt>
                <c:pt idx="6">
                  <c:v>46.38</c:v>
                </c:pt>
              </c:numCache>
            </c:numRef>
          </c:val>
          <c:extLst>
            <c:ext xmlns:c16="http://schemas.microsoft.com/office/drawing/2014/chart" uri="{C3380CC4-5D6E-409C-BE32-E72D297353CC}">
              <c16:uniqueId val="{00000000-CB4D-4EFD-B9F4-927EF3EFC309}"/>
            </c:ext>
          </c:extLst>
        </c:ser>
        <c:ser>
          <c:idx val="1"/>
          <c:order val="1"/>
          <c:tx>
            <c:strRef>
              <c:f>'[2021年7月（第二阶段）数据.xlsx]数据筛选3'!$D$2</c:f>
              <c:strCache>
                <c:ptCount val="1"/>
                <c:pt idx="0">
                  <c:v>对比间日耗电量</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'[2021年7月（第二阶段）数据.xlsx]数据筛选3'!$B$3:$B$9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'[2021年7月（第二阶段）数据.xlsx]数据筛选3'!$D$3:$D$9</c:f>
              <c:numCache>
                <c:formatCode>General</c:formatCode>
                <c:ptCount val="7"/>
                <c:pt idx="0">
                  <c:v>35.29</c:v>
                </c:pt>
                <c:pt idx="1">
                  <c:v>35.15</c:v>
                </c:pt>
                <c:pt idx="2">
                  <c:v>39.18</c:v>
                </c:pt>
                <c:pt idx="3">
                  <c:v>35.049999999999997</c:v>
                </c:pt>
                <c:pt idx="4">
                  <c:v>33.94</c:v>
                </c:pt>
                <c:pt idx="5">
                  <c:v>39.57</c:v>
                </c:pt>
                <c:pt idx="6">
                  <c:v>43.19</c:v>
                </c:pt>
              </c:numCache>
            </c:numRef>
          </c:val>
          <c:extLst>
            <c:ext xmlns:c16="http://schemas.microsoft.com/office/drawing/2014/chart" uri="{C3380CC4-5D6E-409C-BE32-E72D297353CC}">
              <c16:uniqueId val="{00000001-CB4D-4EFD-B9F4-927EF3EFC309}"/>
            </c:ext>
          </c:extLst>
        </c:ser>
        <c:ser>
          <c:idx val="2"/>
          <c:order val="2"/>
          <c:tx>
            <c:strRef>
              <c:f>'[2021年7月（第二阶段）数据.xlsx]数据筛选3'!$E$2</c:f>
              <c:strCache>
                <c:ptCount val="1"/>
                <c:pt idx="0">
                  <c:v>单日耗电差值</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'[2021年7月（第二阶段）数据.xlsx]数据筛选3'!$B$3:$B$9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'[2021年7月（第二阶段）数据.xlsx]数据筛选3'!$E$3:$E$9</c:f>
              <c:numCache>
                <c:formatCode>General</c:formatCode>
                <c:ptCount val="7"/>
                <c:pt idx="0">
                  <c:v>1.3000000000000043</c:v>
                </c:pt>
                <c:pt idx="1">
                  <c:v>-0.10999999999999943</c:v>
                </c:pt>
                <c:pt idx="2">
                  <c:v>0.49000000000000199</c:v>
                </c:pt>
                <c:pt idx="3">
                  <c:v>-0.84999999999999432</c:v>
                </c:pt>
                <c:pt idx="4">
                  <c:v>1.1499999999999986</c:v>
                </c:pt>
                <c:pt idx="5">
                  <c:v>2.3200000000000003</c:v>
                </c:pt>
                <c:pt idx="6">
                  <c:v>3.1900000000000048</c:v>
                </c:pt>
              </c:numCache>
            </c:numRef>
          </c:val>
          <c:extLst>
            <c:ext xmlns:c16="http://schemas.microsoft.com/office/drawing/2014/chart" uri="{C3380CC4-5D6E-409C-BE32-E72D297353CC}">
              <c16:uniqueId val="{00000002-CB4D-4EFD-B9F4-927EF3EFC309}"/>
            </c:ext>
          </c:extLst>
        </c:ser>
        <c:dLbls>
          <c:dLblPos val="inEnd"/>
          <c:showLegendKey val="0"/>
          <c:showVal val="1"/>
          <c:showCatName val="0"/>
          <c:showSerName val="0"/>
          <c:showPercent val="0"/>
          <c:showBubbleSize val="0"/>
        </c:dLbls>
        <c:gapWidth val="65"/>
        <c:axId val="565701768"/>
        <c:axId val="565702424"/>
      </c:barChart>
      <c:dateAx>
        <c:axId val="565701768"/>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565702424"/>
        <c:crosses val="autoZero"/>
        <c:auto val="1"/>
        <c:lblOffset val="100"/>
        <c:baseTimeUnit val="days"/>
      </c:dateAx>
      <c:valAx>
        <c:axId val="56570242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1000" b="1" i="0" baseline="0">
                    <a:effectLst/>
                  </a:rPr>
                  <a:t>耗电量（</a:t>
                </a:r>
                <a:r>
                  <a:rPr lang="en-US" altLang="zh-CN" sz="1000" b="1" i="0" baseline="0">
                    <a:effectLst/>
                  </a:rPr>
                  <a:t>kwh</a:t>
                </a:r>
                <a:r>
                  <a:rPr lang="zh-CN" altLang="zh-CN" sz="1000" b="1" i="0" baseline="0">
                    <a:effectLst/>
                  </a:rPr>
                  <a:t>）</a:t>
                </a:r>
                <a:endParaRPr lang="zh-CN" altLang="zh-CN" sz="1000">
                  <a:effectLst/>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5657017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altLang="en-US" dirty="0">
                <a:latin typeface="楷体" panose="02010609060101010101" pitchFamily="49" charset="-122"/>
                <a:ea typeface="楷体" panose="02010609060101010101" pitchFamily="49" charset="-122"/>
              </a:rPr>
              <a:t>测试期间温度变化趋势</a:t>
            </a:r>
            <a:endParaRPr lang="zh-CN" dirty="0">
              <a:latin typeface="楷体" panose="02010609060101010101" pitchFamily="49" charset="-122"/>
              <a:ea typeface="楷体" panose="02010609060101010101" pitchFamily="49" charset="-122"/>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'[2021年7月（第二阶段）数据.xlsx]数据筛选3'!$I$2</c:f>
              <c:strCache>
                <c:ptCount val="1"/>
                <c:pt idx="0">
                  <c:v>测试间温度</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'[2021年7月（第二阶段）数据.xlsx]数据筛选3'!$H$3:$H$9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'[2021年7月（第二阶段）数据.xlsx]数据筛选3'!$I$3:$I$9</c:f>
              <c:numCache>
                <c:formatCode>General</c:formatCode>
                <c:ptCount val="7"/>
                <c:pt idx="0">
                  <c:v>23.99</c:v>
                </c:pt>
                <c:pt idx="1">
                  <c:v>24.06</c:v>
                </c:pt>
                <c:pt idx="2">
                  <c:v>24.04</c:v>
                </c:pt>
                <c:pt idx="3">
                  <c:v>24.13</c:v>
                </c:pt>
                <c:pt idx="4">
                  <c:v>24.12</c:v>
                </c:pt>
                <c:pt idx="5">
                  <c:v>23.8</c:v>
                </c:pt>
                <c:pt idx="6">
                  <c:v>23.64</c:v>
                </c:pt>
              </c:numCache>
            </c:numRef>
          </c:val>
          <c:smooth val="0"/>
          <c:extLst>
            <c:ext xmlns:c16="http://schemas.microsoft.com/office/drawing/2014/chart" uri="{C3380CC4-5D6E-409C-BE32-E72D297353CC}">
              <c16:uniqueId val="{00000000-CBB1-4E3E-8269-D38E2937285C}"/>
            </c:ext>
          </c:extLst>
        </c:ser>
        <c:ser>
          <c:idx val="1"/>
          <c:order val="1"/>
          <c:tx>
            <c:strRef>
              <c:f>'[2021年7月（第二阶段）数据.xlsx]数据筛选3'!$J$2</c:f>
              <c:strCache>
                <c:ptCount val="1"/>
                <c:pt idx="0">
                  <c:v>对比间温度</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'[2021年7月（第二阶段）数据.xlsx]数据筛选3'!$H$3:$H$9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'[2021年7月（第二阶段）数据.xlsx]数据筛选3'!$J$3:$J$9</c:f>
              <c:numCache>
                <c:formatCode>General</c:formatCode>
                <c:ptCount val="7"/>
                <c:pt idx="0">
                  <c:v>23.5</c:v>
                </c:pt>
                <c:pt idx="1">
                  <c:v>23.55</c:v>
                </c:pt>
                <c:pt idx="2">
                  <c:v>23.39</c:v>
                </c:pt>
                <c:pt idx="3">
                  <c:v>23.57</c:v>
                </c:pt>
                <c:pt idx="4">
                  <c:v>23.69</c:v>
                </c:pt>
                <c:pt idx="5">
                  <c:v>23.39</c:v>
                </c:pt>
                <c:pt idx="6">
                  <c:v>23.15</c:v>
                </c:pt>
              </c:numCache>
            </c:numRef>
          </c:val>
          <c:smooth val="0"/>
          <c:extLst>
            <c:ext xmlns:c16="http://schemas.microsoft.com/office/drawing/2014/chart" uri="{C3380CC4-5D6E-409C-BE32-E72D297353CC}">
              <c16:uniqueId val="{00000001-CBB1-4E3E-8269-D38E2937285C}"/>
            </c:ext>
          </c:extLst>
        </c:ser>
        <c:ser>
          <c:idx val="2"/>
          <c:order val="2"/>
          <c:tx>
            <c:strRef>
              <c:f>'[2021年7月（第二阶段）数据.xlsx]数据筛选3'!$K$2</c:f>
              <c:strCache>
                <c:ptCount val="1"/>
                <c:pt idx="0">
                  <c:v>室外温度</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'[2021年7月（第二阶段）数据.xlsx]数据筛选3'!$H$3:$H$9</c:f>
              <c:numCache>
                <c:formatCode>m"月"d"日"</c:formatCode>
                <c:ptCount val="7"/>
                <c:pt idx="0">
                  <c:v>44381</c:v>
                </c:pt>
                <c:pt idx="1">
                  <c:v>44382</c:v>
                </c:pt>
                <c:pt idx="2">
                  <c:v>44383</c:v>
                </c:pt>
                <c:pt idx="3">
                  <c:v>44384</c:v>
                </c:pt>
                <c:pt idx="4">
                  <c:v>44385</c:v>
                </c:pt>
                <c:pt idx="5">
                  <c:v>44386</c:v>
                </c:pt>
                <c:pt idx="6">
                  <c:v>44387</c:v>
                </c:pt>
              </c:numCache>
            </c:numRef>
          </c:cat>
          <c:val>
            <c:numRef>
              <c:f>'[2021年7月（第二阶段）数据.xlsx]数据筛选3'!$K$3:$K$9</c:f>
              <c:numCache>
                <c:formatCode>General</c:formatCode>
                <c:ptCount val="7"/>
                <c:pt idx="0">
                  <c:v>30.54</c:v>
                </c:pt>
                <c:pt idx="1">
                  <c:v>30.97</c:v>
                </c:pt>
                <c:pt idx="2">
                  <c:v>29.5</c:v>
                </c:pt>
                <c:pt idx="3">
                  <c:v>30.82</c:v>
                </c:pt>
                <c:pt idx="4">
                  <c:v>31.06</c:v>
                </c:pt>
                <c:pt idx="5">
                  <c:v>25.6</c:v>
                </c:pt>
                <c:pt idx="6">
                  <c:v>27.95</c:v>
                </c:pt>
              </c:numCache>
            </c:numRef>
          </c:val>
          <c:smooth val="0"/>
          <c:extLst>
            <c:ext xmlns:c16="http://schemas.microsoft.com/office/drawing/2014/chart" uri="{C3380CC4-5D6E-409C-BE32-E72D297353CC}">
              <c16:uniqueId val="{00000002-CBB1-4E3E-8269-D38E2937285C}"/>
            </c:ext>
          </c:extLst>
        </c:ser>
        <c:dLbls>
          <c:dLblPos val="ctr"/>
          <c:showLegendKey val="0"/>
          <c:showVal val="1"/>
          <c:showCatName val="0"/>
          <c:showSerName val="0"/>
          <c:showPercent val="0"/>
          <c:showBubbleSize val="0"/>
        </c:dLbls>
        <c:marker val="1"/>
        <c:smooth val="0"/>
        <c:axId val="718399304"/>
        <c:axId val="718404224"/>
      </c:lineChart>
      <c:dateAx>
        <c:axId val="718399304"/>
        <c:scaling>
          <c:orientation val="minMax"/>
        </c:scaling>
        <c:delete val="0"/>
        <c:axPos val="b"/>
        <c:numFmt formatCode="m&quot;月&quot;d&quot;日&quot;"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zh-CN"/>
          </a:p>
        </c:txPr>
        <c:crossAx val="718404224"/>
        <c:crosses val="autoZero"/>
        <c:auto val="1"/>
        <c:lblOffset val="100"/>
        <c:baseTimeUnit val="days"/>
      </c:dateAx>
      <c:valAx>
        <c:axId val="71840422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zh-CN" altLang="zh-CN" sz="1000" b="1" i="0" baseline="0">
                    <a:effectLst/>
                  </a:rPr>
                  <a:t>温度（</a:t>
                </a:r>
                <a:r>
                  <a:rPr lang="en-US" altLang="zh-CN" sz="1000" b="1" i="0" baseline="0">
                    <a:effectLst/>
                  </a:rPr>
                  <a:t>℃</a:t>
                </a:r>
                <a:r>
                  <a:rPr lang="zh-CN" altLang="zh-CN" sz="1000" b="1" i="0" baseline="0">
                    <a:effectLst/>
                  </a:rPr>
                  <a:t>）</a:t>
                </a:r>
                <a:endParaRPr lang="zh-CN" altLang="zh-CN" sz="1000">
                  <a:effectLst/>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crossAx val="7183993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dirty="0">
                <a:latin typeface="微软雅黑" panose="020B0503020204020204" pitchFamily="34" charset="-122"/>
                <a:ea typeface="微软雅黑" panose="020B0503020204020204" pitchFamily="34" charset="-122"/>
                <a:sym typeface="+mn-ea"/>
              </a:rPr>
              <a:t>由于辐射型隔热涂料、辐射绝热复合类隔热涂料目前没有相应国家标准、行业标准，目前市场全部类型的保温隔热类建筑涂料主要依据或参照反射隔热涂料标准进行产品质量检测工作</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2A6152-DFB3-422E-B010-3DA2DDFDA977}"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pic>
        <p:nvPicPr>
          <p:cNvPr id="2050" name="Picture 5" descr="E:\工作\CTC PPT模板图\新PPT模板\PSD\封面 辅助图形.png"/>
          <p:cNvPicPr>
            <a:picLocks noChangeAspect="1"/>
          </p:cNvPicPr>
          <p:nvPr/>
        </p:nvPicPr>
        <p:blipFill>
          <a:blip r:embed="rId4" cstate="print"/>
          <a:stretch>
            <a:fillRect/>
          </a:stretch>
        </p:blipFill>
        <p:spPr>
          <a:xfrm>
            <a:off x="0" y="4541203"/>
            <a:ext cx="12192000" cy="2357437"/>
          </a:xfrm>
          <a:prstGeom prst="rect">
            <a:avLst/>
          </a:prstGeom>
          <a:noFill/>
          <a:ln w="9525">
            <a:noFill/>
          </a:ln>
        </p:spPr>
      </p:pic>
      <p:sp>
        <p:nvSpPr>
          <p:cNvPr id="2" name="TextBox 1"/>
          <p:cNvSpPr txBox="1"/>
          <p:nvPr/>
        </p:nvSpPr>
        <p:spPr>
          <a:xfrm>
            <a:off x="2495600" y="2302837"/>
            <a:ext cx="9289032" cy="766123"/>
          </a:xfrm>
          <a:prstGeom prst="rect">
            <a:avLst/>
          </a:prstGeom>
          <a:noFill/>
        </p:spPr>
        <p:txBody>
          <a:bodyPr wrap="square">
            <a:spAutoFit/>
            <a:scene3d>
              <a:camera prst="orthographicFront"/>
              <a:lightRig rig="threePt" dir="t"/>
            </a:scene3d>
          </a:bodyPr>
          <a:lstStyle/>
          <a:p>
            <a:pPr marR="0" defTabSz="914400" eaLnBrk="1" hangingPunct="1">
              <a:buClrTx/>
              <a:buSzTx/>
              <a:buFontTx/>
              <a:buNone/>
              <a:defRPr/>
            </a:pPr>
            <a:r>
              <a:rPr lang="zh-CN" altLang="en-US"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建筑</a:t>
            </a:r>
            <a:r>
              <a:rPr lang="zh-CN" altLang="zh-CN"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保温隔热涂料</a:t>
            </a:r>
            <a:r>
              <a:rPr lang="zh-CN" altLang="en-US"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测试数据分析</a:t>
            </a:r>
            <a:endParaRPr lang="en-US" altLang="zh-CN"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5" name="TextBox 4"/>
          <p:cNvSpPr txBox="1"/>
          <p:nvPr/>
        </p:nvSpPr>
        <p:spPr>
          <a:xfrm>
            <a:off x="2423592" y="3589081"/>
            <a:ext cx="7920880" cy="2130840"/>
          </a:xfrm>
          <a:prstGeom prst="rect">
            <a:avLst/>
          </a:prstGeom>
          <a:noFill/>
        </p:spPr>
        <p:txBody>
          <a:bodyPr wrap="square">
            <a:spAutoFit/>
          </a:bodyPr>
          <a:lstStyle/>
          <a:p>
            <a:pPr marR="0" algn="r" defTabSz="914400" eaLnBrk="1" hangingPunct="1">
              <a:lnSpc>
                <a:spcPct val="150000"/>
              </a:lnSpc>
              <a:buClrTx/>
              <a:buSzTx/>
              <a:buFontTx/>
              <a:buNone/>
              <a:defRPr/>
            </a:pPr>
            <a:r>
              <a:rPr kumimoji="0" lang="zh-CN" altLang="en-US" sz="2400" kern="1200" cap="none" spc="0" normalizeH="0" baseline="0" noProof="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国家建筑材料工业房建材</a:t>
            </a:r>
            <a:r>
              <a:rPr lang="zh-CN" altLang="en-US"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料</a:t>
            </a:r>
            <a:r>
              <a:rPr lang="zh-CN"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及结构安全质量监督检验中心</a:t>
            </a:r>
            <a:endParaRPr lang="en-US" altLang="zh-CN" sz="24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R="0" algn="ctr" defTabSz="914400" eaLnBrk="1" hangingPunct="1">
              <a:lnSpc>
                <a:spcPct val="150000"/>
              </a:lnSpc>
              <a:buClrTx/>
              <a:buSzTx/>
              <a:buFontTx/>
              <a:buNone/>
              <a:defRPr/>
            </a:pPr>
            <a:r>
              <a:rPr lang="zh-CN" altLang="en-US"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白永智</a:t>
            </a:r>
            <a:r>
              <a:rPr lang="en-US" altLang="zh-CN"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p>
          <a:p>
            <a:pPr marR="0" algn="ctr" defTabSz="914400" eaLnBrk="1" hangingPunct="1">
              <a:lnSpc>
                <a:spcPct val="200000"/>
              </a:lnSpc>
              <a:buClrTx/>
              <a:buSzTx/>
              <a:buFontTx/>
              <a:buNone/>
              <a:defRPr/>
            </a:pPr>
            <a:r>
              <a:rPr lang="en-US" altLang="zh-CN"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2022</a:t>
            </a:r>
            <a:r>
              <a:rPr lang="zh-CN" altLang="en-US"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年</a:t>
            </a:r>
            <a:r>
              <a:rPr lang="en-US" altLang="zh-CN"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1</a:t>
            </a:r>
            <a:r>
              <a:rPr lang="zh-CN" altLang="en-US"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月</a:t>
            </a:r>
            <a:r>
              <a:rPr lang="en-US" altLang="zh-CN"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18</a:t>
            </a:r>
            <a:r>
              <a:rPr lang="zh-CN" altLang="en-US"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日</a:t>
            </a:r>
            <a:r>
              <a:rPr lang="en-US" altLang="zh-CN"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  </a:t>
            </a:r>
            <a:r>
              <a:rPr lang="zh-CN" altLang="en-US" sz="200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重庆</a:t>
            </a:r>
            <a:endParaRPr lang="zh-CN" altLang="en-US" sz="2000" dirty="0">
              <a:solidFill>
                <a:schemeClr val="bg1"/>
              </a:solidFill>
              <a:latin typeface="微软雅黑" panose="020B0503020204020204" pitchFamily="34" charset="-122"/>
              <a:ea typeface="微软雅黑" panose="020B0503020204020204" pitchFamily="34" charset="-122"/>
            </a:endParaRPr>
          </a:p>
          <a:p>
            <a:pPr marR="0" algn="r" defTabSz="914400" eaLnBrk="1" hangingPunct="1">
              <a:lnSpc>
                <a:spcPct val="150000"/>
              </a:lnSpc>
              <a:buClrTx/>
              <a:buSzTx/>
              <a:buFontTx/>
              <a:buNone/>
              <a:defRPr/>
            </a:pPr>
            <a:endParaRPr kumimoji="0" lang="zh-CN" altLang="en-US" sz="2000" b="1" kern="1200" cap="none" spc="0" normalizeH="0" baseline="0" noProof="0" dirty="0">
              <a:solidFill>
                <a:schemeClr val="bg1">
                  <a:lumMod val="9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2BA3FD-7292-4D39-9BF2-3D9FE7C979E4}"/>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52B6B8DA-34BB-4BA6-A9A8-C780C6420A20}"/>
              </a:ext>
            </a:extLst>
          </p:cNvPr>
          <p:cNvSpPr txBox="1"/>
          <p:nvPr/>
        </p:nvSpPr>
        <p:spPr>
          <a:xfrm>
            <a:off x="263352" y="1596358"/>
            <a:ext cx="4608512"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2.2</a:t>
            </a:r>
            <a:r>
              <a:rPr lang="zh-CN" altLang="en-US" sz="2000" b="1" dirty="0">
                <a:solidFill>
                  <a:srgbClr val="00B0F0"/>
                </a:solidFill>
                <a:latin typeface="微软雅黑" panose="020B0503020204020204" pitchFamily="34" charset="-122"/>
                <a:ea typeface="微软雅黑" panose="020B0503020204020204" pitchFamily="34" charset="-122"/>
              </a:rPr>
              <a:t>保温隔热涂料隔热温差检测方法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7BDAF05E-FA0B-4A32-9D97-3695268ECAE1}"/>
              </a:ext>
            </a:extLst>
          </p:cNvPr>
          <p:cNvSpPr txBox="1"/>
          <p:nvPr/>
        </p:nvSpPr>
        <p:spPr>
          <a:xfrm>
            <a:off x="191344" y="2060848"/>
            <a:ext cx="5339685" cy="5427576"/>
          </a:xfrm>
          <a:prstGeom prst="rect">
            <a:avLst/>
          </a:prstGeom>
          <a:noFill/>
          <a:ln w="9525">
            <a:noFill/>
          </a:ln>
        </p:spPr>
        <p:txBody>
          <a:bodyPr wrap="square">
            <a:spAutoFit/>
          </a:bodyPr>
          <a:lstStyle/>
          <a:p>
            <a:pPr indent="539750">
              <a:lnSpc>
                <a:spcPct val="120000"/>
              </a:lnSpc>
            </a:pPr>
            <a:r>
              <a:rPr lang="zh-CN" altLang="en-US" sz="2200" dirty="0">
                <a:latin typeface="楷体" panose="02010609060101010101" pitchFamily="49" charset="-122"/>
                <a:ea typeface="楷体" panose="02010609060101010101" pitchFamily="49" charset="-122"/>
              </a:rPr>
              <a:t>本标准</a:t>
            </a:r>
            <a:r>
              <a:rPr lang="zh-CN" altLang="zh-CN" sz="2200" dirty="0">
                <a:latin typeface="楷体" panose="02010609060101010101" pitchFamily="49" charset="-122"/>
                <a:ea typeface="楷体" panose="02010609060101010101" pitchFamily="49" charset="-122"/>
              </a:rPr>
              <a:t>采用了直接测试空间温度的方法，热源由“模拟太阳光”改为了“热水供暖”，与目前建筑工程供暖形式一致。</a:t>
            </a:r>
            <a:r>
              <a:rPr lang="zh-CN" altLang="en-US" sz="2200" dirty="0">
                <a:latin typeface="楷体" panose="02010609060101010101" pitchFamily="49" charset="-122"/>
                <a:ea typeface="楷体" panose="02010609060101010101" pitchFamily="49" charset="-122"/>
              </a:rPr>
              <a:t>在</a:t>
            </a:r>
            <a:r>
              <a:rPr lang="zh-CN" altLang="zh-CN" sz="2200" dirty="0">
                <a:latin typeface="楷体" panose="02010609060101010101" pitchFamily="49" charset="-122"/>
                <a:ea typeface="楷体" panose="02010609060101010101" pitchFamily="49" charset="-122"/>
              </a:rPr>
              <a:t>模拟建筑物实际供暖的原理基础上，进行了检测设备的设计和制造加工</a:t>
            </a:r>
            <a:r>
              <a:rPr lang="zh-CN" altLang="en-US" sz="2200" dirty="0">
                <a:latin typeface="楷体" panose="02010609060101010101" pitchFamily="49" charset="-122"/>
                <a:ea typeface="楷体" panose="02010609060101010101" pitchFamily="49" charset="-122"/>
              </a:rPr>
              <a:t>。该检测仪器组</a:t>
            </a:r>
            <a:r>
              <a:rPr lang="zh-CN" altLang="zh-CN" sz="2200" dirty="0">
                <a:latin typeface="楷体" panose="02010609060101010101" pitchFamily="49" charset="-122"/>
                <a:ea typeface="楷体" panose="02010609060101010101" pitchFamily="49" charset="-122"/>
              </a:rPr>
              <a:t>包括以下主要组件：</a:t>
            </a:r>
          </a:p>
          <a:p>
            <a:pPr indent="539750">
              <a:lnSpc>
                <a:spcPct val="120000"/>
              </a:lnSpc>
            </a:pPr>
            <a:r>
              <a:rPr lang="en-US" altLang="zh-CN" sz="2200" dirty="0">
                <a:latin typeface="楷体" panose="02010609060101010101" pitchFamily="49" charset="-122"/>
                <a:ea typeface="楷体" panose="02010609060101010101" pitchFamily="49" charset="-122"/>
              </a:rPr>
              <a:t>1</a:t>
            </a:r>
            <a:r>
              <a:rPr lang="zh-CN" altLang="en-US" sz="2200" dirty="0">
                <a:latin typeface="楷体" panose="02010609060101010101" pitchFamily="49" charset="-122"/>
                <a:ea typeface="楷体" panose="02010609060101010101" pitchFamily="49" charset="-122"/>
              </a:rPr>
              <a:t>、</a:t>
            </a:r>
            <a:r>
              <a:rPr lang="zh-CN" altLang="zh-CN" sz="2200" dirty="0">
                <a:latin typeface="楷体" panose="02010609060101010101" pitchFamily="49" charset="-122"/>
                <a:ea typeface="楷体" panose="02010609060101010101" pitchFamily="49" charset="-122"/>
              </a:rPr>
              <a:t>试验箱体；</a:t>
            </a:r>
          </a:p>
          <a:p>
            <a:pPr indent="539750">
              <a:lnSpc>
                <a:spcPct val="120000"/>
              </a:lnSpc>
            </a:pPr>
            <a:r>
              <a:rPr lang="en-US" altLang="zh-CN" sz="2200" dirty="0">
                <a:latin typeface="楷体" panose="02010609060101010101" pitchFamily="49" charset="-122"/>
                <a:ea typeface="楷体" panose="02010609060101010101" pitchFamily="49" charset="-122"/>
              </a:rPr>
              <a:t>2</a:t>
            </a:r>
            <a:r>
              <a:rPr lang="zh-CN" altLang="en-US" sz="2200" dirty="0">
                <a:latin typeface="楷体" panose="02010609060101010101" pitchFamily="49" charset="-122"/>
                <a:ea typeface="楷体" panose="02010609060101010101" pitchFamily="49" charset="-122"/>
              </a:rPr>
              <a:t>、</a:t>
            </a:r>
            <a:r>
              <a:rPr lang="zh-CN" altLang="zh-CN" sz="2200" dirty="0">
                <a:latin typeface="楷体" panose="02010609060101010101" pitchFamily="49" charset="-122"/>
                <a:ea typeface="楷体" panose="02010609060101010101" pitchFamily="49" charset="-122"/>
              </a:rPr>
              <a:t>温度传感器；</a:t>
            </a:r>
          </a:p>
          <a:p>
            <a:pPr indent="539750">
              <a:lnSpc>
                <a:spcPct val="120000"/>
              </a:lnSpc>
            </a:pPr>
            <a:r>
              <a:rPr lang="en-US" altLang="zh-CN" sz="2200" dirty="0">
                <a:latin typeface="楷体" panose="02010609060101010101" pitchFamily="49" charset="-122"/>
                <a:ea typeface="楷体" panose="02010609060101010101" pitchFamily="49" charset="-122"/>
              </a:rPr>
              <a:t>3</a:t>
            </a:r>
            <a:r>
              <a:rPr lang="zh-CN" altLang="en-US" sz="2200" dirty="0">
                <a:latin typeface="楷体" panose="02010609060101010101" pitchFamily="49" charset="-122"/>
                <a:ea typeface="楷体" panose="02010609060101010101" pitchFamily="49" charset="-122"/>
              </a:rPr>
              <a:t>、</a:t>
            </a:r>
            <a:r>
              <a:rPr lang="zh-CN" altLang="zh-CN" sz="2200" dirty="0">
                <a:latin typeface="楷体" panose="02010609060101010101" pitchFamily="49" charset="-122"/>
                <a:ea typeface="楷体" panose="02010609060101010101" pitchFamily="49" charset="-122"/>
              </a:rPr>
              <a:t>循环水系统；</a:t>
            </a:r>
            <a:r>
              <a:rPr lang="en-US" altLang="zh-CN" sz="2200" dirty="0">
                <a:latin typeface="楷体" panose="02010609060101010101" pitchFamily="49" charset="-122"/>
                <a:ea typeface="楷体" panose="02010609060101010101" pitchFamily="49" charset="-122"/>
              </a:rPr>
              <a:t>                    </a:t>
            </a:r>
            <a:endParaRPr lang="zh-CN" altLang="zh-CN" sz="2200" dirty="0">
              <a:latin typeface="楷体" panose="02010609060101010101" pitchFamily="49" charset="-122"/>
              <a:ea typeface="楷体" panose="02010609060101010101" pitchFamily="49" charset="-122"/>
            </a:endParaRPr>
          </a:p>
          <a:p>
            <a:pPr indent="539750">
              <a:lnSpc>
                <a:spcPct val="120000"/>
              </a:lnSpc>
            </a:pPr>
            <a:r>
              <a:rPr lang="en-US" altLang="zh-CN" sz="2200" dirty="0">
                <a:latin typeface="楷体" panose="02010609060101010101" pitchFamily="49" charset="-122"/>
                <a:ea typeface="楷体" panose="02010609060101010101" pitchFamily="49" charset="-122"/>
              </a:rPr>
              <a:t>4</a:t>
            </a:r>
            <a:r>
              <a:rPr lang="zh-CN" altLang="en-US" sz="2200" dirty="0">
                <a:latin typeface="楷体" panose="02010609060101010101" pitchFamily="49" charset="-122"/>
                <a:ea typeface="楷体" panose="02010609060101010101" pitchFamily="49" charset="-122"/>
              </a:rPr>
              <a:t>、</a:t>
            </a:r>
            <a:r>
              <a:rPr lang="zh-CN" altLang="zh-CN" sz="2200" dirty="0">
                <a:latin typeface="楷体" panose="02010609060101010101" pitchFamily="49" charset="-122"/>
                <a:ea typeface="楷体" panose="02010609060101010101" pitchFamily="49" charset="-122"/>
              </a:rPr>
              <a:t>加热及热量恒定系统；</a:t>
            </a:r>
          </a:p>
          <a:p>
            <a:pPr indent="539750">
              <a:lnSpc>
                <a:spcPct val="120000"/>
              </a:lnSpc>
            </a:pPr>
            <a:r>
              <a:rPr lang="en-US" altLang="zh-CN" sz="2200" dirty="0">
                <a:latin typeface="楷体" panose="02010609060101010101" pitchFamily="49" charset="-122"/>
                <a:ea typeface="楷体" panose="02010609060101010101" pitchFamily="49" charset="-122"/>
              </a:rPr>
              <a:t>5</a:t>
            </a:r>
            <a:r>
              <a:rPr lang="zh-CN" altLang="en-US" sz="2200" dirty="0">
                <a:latin typeface="楷体" panose="02010609060101010101" pitchFamily="49" charset="-122"/>
                <a:ea typeface="楷体" panose="02010609060101010101" pitchFamily="49" charset="-122"/>
              </a:rPr>
              <a:t>、</a:t>
            </a:r>
            <a:r>
              <a:rPr lang="zh-CN" altLang="zh-CN" sz="2200" dirty="0">
                <a:latin typeface="楷体" panose="02010609060101010101" pitchFamily="49" charset="-122"/>
                <a:ea typeface="楷体" panose="02010609060101010101" pitchFamily="49" charset="-122"/>
              </a:rPr>
              <a:t>数据记录、采集、校准系统。</a:t>
            </a:r>
          </a:p>
          <a:p>
            <a:pPr indent="266700" algn="just">
              <a:lnSpc>
                <a:spcPct val="150000"/>
              </a:lnSpc>
            </a:pPr>
            <a:endParaRPr lang="en-US" altLang="zh-CN" sz="2000" dirty="0">
              <a:ea typeface="宋体" panose="02010600030101010101" pitchFamily="2" charset="-122"/>
            </a:endParaRPr>
          </a:p>
          <a:p>
            <a:pPr indent="266700" algn="just">
              <a:lnSpc>
                <a:spcPct val="150000"/>
              </a:lnSpc>
            </a:pPr>
            <a:endParaRPr lang="zh-CN" sz="2000" dirty="0">
              <a:ea typeface="宋体" panose="02010600030101010101" pitchFamily="2" charset="-122"/>
            </a:endParaRPr>
          </a:p>
        </p:txBody>
      </p:sp>
      <p:pic>
        <p:nvPicPr>
          <p:cNvPr id="5" name="图片 4" descr="微信图片_20200720203110.png">
            <a:extLst>
              <a:ext uri="{FF2B5EF4-FFF2-40B4-BE49-F238E27FC236}">
                <a16:creationId xmlns:a16="http://schemas.microsoft.com/office/drawing/2014/main" id="{A64E4A22-8524-48BA-A586-5985A43A300A}"/>
              </a:ext>
            </a:extLst>
          </p:cNvPr>
          <p:cNvPicPr>
            <a:picLocks noChangeAspect="1"/>
          </p:cNvPicPr>
          <p:nvPr/>
        </p:nvPicPr>
        <p:blipFill>
          <a:blip r:embed="rId2" cstate="print"/>
          <a:stretch>
            <a:fillRect/>
          </a:stretch>
        </p:blipFill>
        <p:spPr>
          <a:xfrm>
            <a:off x="5531029" y="1999381"/>
            <a:ext cx="6312024" cy="4455208"/>
          </a:xfrm>
          <a:prstGeom prst="rect">
            <a:avLst/>
          </a:prstGeom>
        </p:spPr>
      </p:pic>
    </p:spTree>
    <p:extLst>
      <p:ext uri="{BB962C8B-B14F-4D97-AF65-F5344CB8AC3E}">
        <p14:creationId xmlns:p14="http://schemas.microsoft.com/office/powerpoint/2010/main" val="247400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808342B-65B1-43C0-8532-7AC70AB5CD7B}"/>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D129673E-6625-4220-8E89-E33F58354A41}"/>
              </a:ext>
            </a:extLst>
          </p:cNvPr>
          <p:cNvSpPr txBox="1"/>
          <p:nvPr/>
        </p:nvSpPr>
        <p:spPr>
          <a:xfrm>
            <a:off x="767408" y="1556792"/>
            <a:ext cx="4608512"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2.2</a:t>
            </a:r>
            <a:r>
              <a:rPr lang="zh-CN" altLang="en-US" sz="2000" b="1" dirty="0">
                <a:solidFill>
                  <a:srgbClr val="00B0F0"/>
                </a:solidFill>
                <a:latin typeface="微软雅黑" panose="020B0503020204020204" pitchFamily="34" charset="-122"/>
                <a:ea typeface="微软雅黑" panose="020B0503020204020204" pitchFamily="34" charset="-122"/>
              </a:rPr>
              <a:t>保温隔热涂料隔热温差检测方法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sp>
        <p:nvSpPr>
          <p:cNvPr id="4" name="文本框 14">
            <a:extLst>
              <a:ext uri="{FF2B5EF4-FFF2-40B4-BE49-F238E27FC236}">
                <a16:creationId xmlns:a16="http://schemas.microsoft.com/office/drawing/2014/main" id="{F360530B-9DB6-4D0B-93A2-191D13CCDA9E}"/>
              </a:ext>
            </a:extLst>
          </p:cNvPr>
          <p:cNvSpPr txBox="1"/>
          <p:nvPr/>
        </p:nvSpPr>
        <p:spPr>
          <a:xfrm>
            <a:off x="1559496" y="2010417"/>
            <a:ext cx="1728192" cy="307777"/>
          </a:xfrm>
          <a:prstGeom prst="rect">
            <a:avLst/>
          </a:prstGeom>
          <a:noFill/>
        </p:spPr>
        <p:txBody>
          <a:bodyPr wrap="square" lIns="0" tIns="0" rIns="0" b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主要优缺点</a:t>
            </a:r>
          </a:p>
        </p:txBody>
      </p:sp>
      <p:sp>
        <p:nvSpPr>
          <p:cNvPr id="5" name="文本框 4">
            <a:extLst>
              <a:ext uri="{FF2B5EF4-FFF2-40B4-BE49-F238E27FC236}">
                <a16:creationId xmlns:a16="http://schemas.microsoft.com/office/drawing/2014/main" id="{61AB28D9-85F1-43D1-A07A-AE5C7048CA18}"/>
              </a:ext>
            </a:extLst>
          </p:cNvPr>
          <p:cNvSpPr txBox="1"/>
          <p:nvPr/>
        </p:nvSpPr>
        <p:spPr>
          <a:xfrm>
            <a:off x="915374" y="2164306"/>
            <a:ext cx="9717130" cy="2328523"/>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优点</a:t>
            </a:r>
            <a:endParaRPr lang="en-US" altLang="zh-CN" sz="2000" b="1" dirty="0">
              <a:latin typeface="楷体" panose="02010609060101010101" pitchFamily="49" charset="-122"/>
              <a:ea typeface="楷体" panose="02010609060101010101" pitchFamily="49" charset="-122"/>
            </a:endParaRPr>
          </a:p>
          <a:p>
            <a:pPr indent="5334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、样品制备简便，设备操作方便；</a:t>
            </a:r>
            <a:endParaRPr lang="en-US" altLang="zh-CN" sz="2000" b="1" dirty="0">
              <a:latin typeface="楷体" panose="02010609060101010101" pitchFamily="49" charset="-122"/>
              <a:ea typeface="楷体" panose="02010609060101010101" pitchFamily="49" charset="-122"/>
              <a:cs typeface="Times New Roman" panose="02020603050405020304" pitchFamily="18" charset="0"/>
            </a:endParaRPr>
          </a:p>
          <a:p>
            <a:pPr indent="5334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2</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、测试结果直接以温差显示，简单直观；</a:t>
            </a:r>
          </a:p>
          <a:p>
            <a:pPr indent="5334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3</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、测试时间较短，能够短时间检测大量样品；</a:t>
            </a:r>
          </a:p>
          <a:p>
            <a:pPr>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    4</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、检测依据标准已于</a:t>
            </a:r>
            <a:r>
              <a:rPr lang="en-US" altLang="zh-CN" sz="2000" b="1" dirty="0">
                <a:latin typeface="楷体" panose="02010609060101010101" pitchFamily="49" charset="-122"/>
                <a:ea typeface="楷体" panose="02010609060101010101" pitchFamily="49" charset="-122"/>
                <a:cs typeface="Times New Roman" panose="02020603050405020304" pitchFamily="18" charset="0"/>
              </a:rPr>
              <a:t>2021</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年</a:t>
            </a:r>
            <a:r>
              <a:rPr lang="en-US" altLang="zh-CN" sz="20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月正式实施，可直接引用使用</a:t>
            </a:r>
            <a:r>
              <a:rPr lang="en-US" altLang="zh-CN" sz="2000" b="1"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0670121C-9610-4DFF-ABEA-4C4109921EF2}"/>
              </a:ext>
            </a:extLst>
          </p:cNvPr>
          <p:cNvSpPr txBox="1"/>
          <p:nvPr/>
        </p:nvSpPr>
        <p:spPr>
          <a:xfrm>
            <a:off x="839416" y="4864642"/>
            <a:ext cx="10153128" cy="1405193"/>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缺点</a:t>
            </a:r>
            <a:endParaRPr lang="en-US" altLang="zh-CN" sz="2000" b="1" dirty="0">
              <a:latin typeface="楷体" panose="02010609060101010101" pitchFamily="49" charset="-122"/>
              <a:ea typeface="楷体" panose="02010609060101010101" pitchFamily="49" charset="-122"/>
            </a:endParaRPr>
          </a:p>
          <a:p>
            <a:pPr marL="1111250" indent="-7112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 1</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、对保温隔热涂料产品仅能进行定性分析，温差检测结果不能直接用于建工设计；</a:t>
            </a:r>
            <a:endParaRPr lang="en-US" altLang="zh-CN" sz="2000" b="1" dirty="0">
              <a:latin typeface="楷体" panose="02010609060101010101" pitchFamily="49" charset="-122"/>
              <a:ea typeface="楷体" panose="02010609060101010101" pitchFamily="49" charset="-122"/>
              <a:cs typeface="Times New Roman" panose="02020603050405020304" pitchFamily="18" charset="0"/>
            </a:endParaRPr>
          </a:p>
          <a:p>
            <a:pPr marL="1111250" indent="-7112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 2</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、采用水源作为设备检测热源，对试验结果有一定误差影响，检测重复性不理想。</a:t>
            </a:r>
          </a:p>
        </p:txBody>
      </p:sp>
    </p:spTree>
    <p:extLst>
      <p:ext uri="{BB962C8B-B14F-4D97-AF65-F5344CB8AC3E}">
        <p14:creationId xmlns:p14="http://schemas.microsoft.com/office/powerpoint/2010/main" val="399671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BE3ADE-9784-4B6C-A8FD-A46124FA5818}"/>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4" name="文本框 3">
            <a:extLst>
              <a:ext uri="{FF2B5EF4-FFF2-40B4-BE49-F238E27FC236}">
                <a16:creationId xmlns:a16="http://schemas.microsoft.com/office/drawing/2014/main" id="{628FF715-0949-4E2B-B9E4-ADD556AC5196}"/>
              </a:ext>
            </a:extLst>
          </p:cNvPr>
          <p:cNvSpPr txBox="1"/>
          <p:nvPr/>
        </p:nvSpPr>
        <p:spPr>
          <a:xfrm>
            <a:off x="1055440" y="1628800"/>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pic>
        <p:nvPicPr>
          <p:cNvPr id="6" name="图片 5" descr="文本, 信件&#10;&#10;描述已自动生成">
            <a:extLst>
              <a:ext uri="{FF2B5EF4-FFF2-40B4-BE49-F238E27FC236}">
                <a16:creationId xmlns:a16="http://schemas.microsoft.com/office/drawing/2014/main" id="{5E213531-5FDF-406B-9BEC-BB2BC21BC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992" y="1549812"/>
            <a:ext cx="3672408" cy="4615492"/>
          </a:xfrm>
          <a:prstGeom prst="rect">
            <a:avLst/>
          </a:prstGeom>
        </p:spPr>
      </p:pic>
      <p:sp>
        <p:nvSpPr>
          <p:cNvPr id="8" name="文本框 7">
            <a:extLst>
              <a:ext uri="{FF2B5EF4-FFF2-40B4-BE49-F238E27FC236}">
                <a16:creationId xmlns:a16="http://schemas.microsoft.com/office/drawing/2014/main" id="{D5DC65A6-A6AB-4BF4-9DC8-B19D72B351D2}"/>
              </a:ext>
            </a:extLst>
          </p:cNvPr>
          <p:cNvSpPr txBox="1"/>
          <p:nvPr/>
        </p:nvSpPr>
        <p:spPr>
          <a:xfrm>
            <a:off x="1487488" y="2041684"/>
            <a:ext cx="1607840" cy="369332"/>
          </a:xfrm>
          <a:prstGeom prst="rect">
            <a:avLst/>
          </a:prstGeom>
          <a:noFill/>
        </p:spPr>
        <p:txBody>
          <a:bodyPr wrap="square">
            <a:spAutoFit/>
          </a:bodyPr>
          <a:lstStyle/>
          <a:p>
            <a:r>
              <a:rPr lang="zh-CN" altLang="en-US" sz="1800" b="1" dirty="0">
                <a:solidFill>
                  <a:srgbClr val="00B0F0"/>
                </a:solidFill>
                <a:latin typeface="微软雅黑" panose="020B0503020204020204" pitchFamily="34" charset="-122"/>
                <a:ea typeface="微软雅黑" panose="020B0503020204020204" pitchFamily="34" charset="-122"/>
              </a:rPr>
              <a:t>检测依据标准</a:t>
            </a:r>
          </a:p>
        </p:txBody>
      </p:sp>
      <p:sp>
        <p:nvSpPr>
          <p:cNvPr id="10" name="文本框 9">
            <a:extLst>
              <a:ext uri="{FF2B5EF4-FFF2-40B4-BE49-F238E27FC236}">
                <a16:creationId xmlns:a16="http://schemas.microsoft.com/office/drawing/2014/main" id="{536A662C-7893-4B3B-8FEA-2494EBE676BB}"/>
              </a:ext>
            </a:extLst>
          </p:cNvPr>
          <p:cNvSpPr txBox="1"/>
          <p:nvPr/>
        </p:nvSpPr>
        <p:spPr>
          <a:xfrm>
            <a:off x="191344" y="2423790"/>
            <a:ext cx="6528048" cy="369332"/>
          </a:xfrm>
          <a:prstGeom prst="rect">
            <a:avLst/>
          </a:prstGeom>
          <a:noFill/>
        </p:spPr>
        <p:txBody>
          <a:bodyPr wrap="square">
            <a:spAutoFit/>
          </a:bodyPr>
          <a:lstStyle/>
          <a:p>
            <a:pPr indent="457200"/>
            <a:r>
              <a:rPr lang="en-US" altLang="zh-CN" sz="1800" b="0" dirty="0">
                <a:solidFill>
                  <a:srgbClr val="000000"/>
                </a:solidFill>
                <a:latin typeface="楷体_GB2312" panose="02010609030101010101" pitchFamily="49" charset="-122"/>
                <a:ea typeface="楷体_GB2312" panose="02010609030101010101" pitchFamily="49" charset="-122"/>
                <a:cs typeface="Times New Roman" panose="02020603050405020304" pitchFamily="18" charset="0"/>
              </a:rPr>
              <a:t>T</a:t>
            </a:r>
            <a:r>
              <a:rPr lang="en-US" altLang="zh-CN" sz="18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/CSTM 00292-2021</a:t>
            </a:r>
            <a:r>
              <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18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建筑隔热保温涂层节能评价方法</a:t>
            </a:r>
            <a:r>
              <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p>
        </p:txBody>
      </p:sp>
      <p:sp>
        <p:nvSpPr>
          <p:cNvPr id="11" name="文本框 10">
            <a:extLst>
              <a:ext uri="{FF2B5EF4-FFF2-40B4-BE49-F238E27FC236}">
                <a16:creationId xmlns:a16="http://schemas.microsoft.com/office/drawing/2014/main" id="{16B09D04-7FD8-424E-B508-6856D2E79F7C}"/>
              </a:ext>
            </a:extLst>
          </p:cNvPr>
          <p:cNvSpPr txBox="1"/>
          <p:nvPr/>
        </p:nvSpPr>
        <p:spPr>
          <a:xfrm>
            <a:off x="623392" y="2931328"/>
            <a:ext cx="3600400" cy="369332"/>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实施日期：</a:t>
            </a:r>
            <a:r>
              <a:rPr lang="en-US" altLang="zh-CN" b="1" dirty="0">
                <a:latin typeface="楷体" panose="02010609060101010101" pitchFamily="49" charset="-122"/>
                <a:ea typeface="楷体" panose="02010609060101010101" pitchFamily="49" charset="-122"/>
              </a:rPr>
              <a:t>2021</a:t>
            </a:r>
            <a:r>
              <a:rPr lang="zh-CN" altLang="en-US" b="1" dirty="0">
                <a:latin typeface="楷体" panose="02010609060101010101" pitchFamily="49" charset="-122"/>
                <a:ea typeface="楷体" panose="02010609060101010101" pitchFamily="49" charset="-122"/>
              </a:rPr>
              <a:t>年</a:t>
            </a:r>
            <a:r>
              <a:rPr lang="en-US" altLang="zh-CN" b="1" dirty="0">
                <a:latin typeface="楷体" panose="02010609060101010101" pitchFamily="49" charset="-122"/>
                <a:ea typeface="楷体" panose="02010609060101010101" pitchFamily="49" charset="-122"/>
              </a:rPr>
              <a:t>10</a:t>
            </a:r>
            <a:r>
              <a:rPr lang="zh-CN" altLang="en-US"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26</a:t>
            </a:r>
            <a:r>
              <a:rPr lang="zh-CN" altLang="en-US" b="1" dirty="0">
                <a:latin typeface="楷体" panose="02010609060101010101" pitchFamily="49" charset="-122"/>
                <a:ea typeface="楷体" panose="02010609060101010101" pitchFamily="49" charset="-122"/>
              </a:rPr>
              <a:t>日</a:t>
            </a:r>
          </a:p>
        </p:txBody>
      </p:sp>
      <p:pic>
        <p:nvPicPr>
          <p:cNvPr id="12" name="图片 11">
            <a:extLst>
              <a:ext uri="{FF2B5EF4-FFF2-40B4-BE49-F238E27FC236}">
                <a16:creationId xmlns:a16="http://schemas.microsoft.com/office/drawing/2014/main" id="{9E0D9E98-9D37-4B0E-A9C5-9AB0399B0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488" y="3449094"/>
            <a:ext cx="3456384" cy="3017952"/>
          </a:xfrm>
          <a:prstGeom prst="rect">
            <a:avLst/>
          </a:prstGeom>
        </p:spPr>
      </p:pic>
    </p:spTree>
    <p:extLst>
      <p:ext uri="{BB962C8B-B14F-4D97-AF65-F5344CB8AC3E}">
        <p14:creationId xmlns:p14="http://schemas.microsoft.com/office/powerpoint/2010/main" val="330136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4BAD807-EFB1-4427-AA11-71265F404C82}"/>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B58CEE16-EBBD-408C-8FBA-18A16E124217}"/>
              </a:ext>
            </a:extLst>
          </p:cNvPr>
          <p:cNvSpPr txBox="1"/>
          <p:nvPr/>
        </p:nvSpPr>
        <p:spPr>
          <a:xfrm>
            <a:off x="1055440" y="1628800"/>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CF5665C-0BA0-4AB0-8553-7F1EC5887FC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87488" y="2132855"/>
            <a:ext cx="3960440" cy="3024337"/>
          </a:xfrm>
          <a:prstGeom prst="rect">
            <a:avLst/>
          </a:prstGeom>
        </p:spPr>
      </p:pic>
      <p:pic>
        <p:nvPicPr>
          <p:cNvPr id="5" name="图片 4">
            <a:extLst>
              <a:ext uri="{FF2B5EF4-FFF2-40B4-BE49-F238E27FC236}">
                <a16:creationId xmlns:a16="http://schemas.microsoft.com/office/drawing/2014/main" id="{514EF338-8309-4E9F-8B12-A5756AF6A7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07968" y="2028910"/>
            <a:ext cx="4488879" cy="3096344"/>
          </a:xfrm>
          <a:prstGeom prst="rect">
            <a:avLst/>
          </a:prstGeom>
        </p:spPr>
      </p:pic>
    </p:spTree>
    <p:extLst>
      <p:ext uri="{BB962C8B-B14F-4D97-AF65-F5344CB8AC3E}">
        <p14:creationId xmlns:p14="http://schemas.microsoft.com/office/powerpoint/2010/main" val="11993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5A1413B-14A9-40CC-94A2-8BDAE2799C35}"/>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E2C38552-F1C4-417A-8FE6-2D4160FE5AB5}"/>
              </a:ext>
            </a:extLst>
          </p:cNvPr>
          <p:cNvSpPr txBox="1"/>
          <p:nvPr/>
        </p:nvSpPr>
        <p:spPr>
          <a:xfrm>
            <a:off x="623392" y="1484784"/>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pic>
        <p:nvPicPr>
          <p:cNvPr id="5" name="图片 4" descr="图片包含 室内, 建筑, 桌子, 食物&#10;&#10;描述已自动生成">
            <a:extLst>
              <a:ext uri="{FF2B5EF4-FFF2-40B4-BE49-F238E27FC236}">
                <a16:creationId xmlns:a16="http://schemas.microsoft.com/office/drawing/2014/main" id="{6351F46C-0EF2-4FC0-9450-6B7E2443F892}"/>
              </a:ext>
            </a:extLst>
          </p:cNvPr>
          <p:cNvPicPr>
            <a:picLocks/>
          </p:cNvPicPr>
          <p:nvPr/>
        </p:nvPicPr>
        <p:blipFill rotWithShape="1">
          <a:blip r:embed="rId2">
            <a:extLst>
              <a:ext uri="{28A0092B-C50C-407E-A947-70E740481C1C}">
                <a14:useLocalDpi xmlns:a14="http://schemas.microsoft.com/office/drawing/2010/main" val="0"/>
              </a:ext>
            </a:extLst>
          </a:blip>
          <a:srcRect t="8001" b="17450"/>
          <a:stretch/>
        </p:blipFill>
        <p:spPr>
          <a:xfrm>
            <a:off x="1055440" y="2348880"/>
            <a:ext cx="2160000" cy="2880000"/>
          </a:xfrm>
          <a:prstGeom prst="rect">
            <a:avLst/>
          </a:prstGeom>
        </p:spPr>
      </p:pic>
      <p:pic>
        <p:nvPicPr>
          <p:cNvPr id="7" name="图片 6" descr="房间里有柜子&#10;&#10;中度可信度描述已自动生成">
            <a:extLst>
              <a:ext uri="{FF2B5EF4-FFF2-40B4-BE49-F238E27FC236}">
                <a16:creationId xmlns:a16="http://schemas.microsoft.com/office/drawing/2014/main" id="{D3D9FB29-65D0-4DA3-94B7-48EB19D2AE8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559392" y="2361523"/>
            <a:ext cx="2160000" cy="2880000"/>
          </a:xfrm>
          <a:prstGeom prst="rect">
            <a:avLst/>
          </a:prstGeom>
        </p:spPr>
      </p:pic>
      <p:pic>
        <p:nvPicPr>
          <p:cNvPr id="9" name="图片 8" descr="建筑与房屋的卡车&#10;&#10;描述已自动生成">
            <a:extLst>
              <a:ext uri="{FF2B5EF4-FFF2-40B4-BE49-F238E27FC236}">
                <a16:creationId xmlns:a16="http://schemas.microsoft.com/office/drawing/2014/main" id="{8F40ADDD-46B3-4AFA-9A45-92D8F92EE3CD}"/>
              </a:ext>
            </a:extLst>
          </p:cNvPr>
          <p:cNvPicPr>
            <a:picLocks/>
          </p:cNvPicPr>
          <p:nvPr/>
        </p:nvPicPr>
        <p:blipFill rotWithShape="1">
          <a:blip r:embed="rId4" cstate="print">
            <a:extLst>
              <a:ext uri="{28A0092B-C50C-407E-A947-70E740481C1C}">
                <a14:useLocalDpi xmlns:a14="http://schemas.microsoft.com/office/drawing/2010/main" val="0"/>
              </a:ext>
            </a:extLst>
          </a:blip>
          <a:srcRect l="11413" t="8000" r="20863" b="15351"/>
          <a:stretch/>
        </p:blipFill>
        <p:spPr>
          <a:xfrm>
            <a:off x="7824192" y="2361523"/>
            <a:ext cx="2160000" cy="2880000"/>
          </a:xfrm>
          <a:prstGeom prst="rect">
            <a:avLst/>
          </a:prstGeom>
        </p:spPr>
      </p:pic>
    </p:spTree>
    <p:extLst>
      <p:ext uri="{BB962C8B-B14F-4D97-AF65-F5344CB8AC3E}">
        <p14:creationId xmlns:p14="http://schemas.microsoft.com/office/powerpoint/2010/main" val="122044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BAA0E16-8FD1-40B8-BDA6-A620F7764DC1}"/>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13BB955A-6189-4036-9BF9-1B6235DFEAC2}"/>
              </a:ext>
            </a:extLst>
          </p:cNvPr>
          <p:cNvSpPr txBox="1"/>
          <p:nvPr/>
        </p:nvSpPr>
        <p:spPr>
          <a:xfrm>
            <a:off x="623392" y="1484784"/>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B23D1547-3D49-4FFF-A0BC-5DCC8737D204}"/>
              </a:ext>
            </a:extLst>
          </p:cNvPr>
          <p:cNvSpPr txBox="1"/>
          <p:nvPr/>
        </p:nvSpPr>
        <p:spPr>
          <a:xfrm>
            <a:off x="839416" y="2149407"/>
            <a:ext cx="6096000" cy="400110"/>
          </a:xfrm>
          <a:prstGeom prst="rect">
            <a:avLst/>
          </a:prstGeom>
          <a:noFill/>
        </p:spPr>
        <p:txBody>
          <a:bodyPr wrap="square">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测试房施工主要材料</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CF9EA7D9-496D-4AAB-9A5E-8A8F164C134D}"/>
              </a:ext>
            </a:extLst>
          </p:cNvPr>
          <p:cNvGraphicFramePr>
            <a:graphicFrameLocks noGrp="1"/>
          </p:cNvGraphicFramePr>
          <p:nvPr>
            <p:extLst>
              <p:ext uri="{D42A27DB-BD31-4B8C-83A1-F6EECF244321}">
                <p14:modId xmlns:p14="http://schemas.microsoft.com/office/powerpoint/2010/main" val="2768068871"/>
              </p:ext>
            </p:extLst>
          </p:nvPr>
        </p:nvGraphicFramePr>
        <p:xfrm>
          <a:off x="983432" y="2549517"/>
          <a:ext cx="10225136" cy="3487515"/>
        </p:xfrm>
        <a:graphic>
          <a:graphicData uri="http://schemas.openxmlformats.org/drawingml/2006/table">
            <a:tbl>
              <a:tblPr firstRow="1" firstCol="1" bandRow="1">
                <a:tableStyleId>{5C22544A-7EE6-4342-B048-85BDC9FD1C3A}</a:tableStyleId>
              </a:tblPr>
              <a:tblGrid>
                <a:gridCol w="1807258">
                  <a:extLst>
                    <a:ext uri="{9D8B030D-6E8A-4147-A177-3AD203B41FA5}">
                      <a16:colId xmlns:a16="http://schemas.microsoft.com/office/drawing/2014/main" val="3112974133"/>
                    </a:ext>
                  </a:extLst>
                </a:gridCol>
                <a:gridCol w="8417878">
                  <a:extLst>
                    <a:ext uri="{9D8B030D-6E8A-4147-A177-3AD203B41FA5}">
                      <a16:colId xmlns:a16="http://schemas.microsoft.com/office/drawing/2014/main" val="643177781"/>
                    </a:ext>
                  </a:extLst>
                </a:gridCol>
              </a:tblGrid>
              <a:tr h="327133">
                <a:tc>
                  <a:txBody>
                    <a:bodyPr/>
                    <a:lstStyle/>
                    <a:p>
                      <a:pPr algn="ctr"/>
                      <a:r>
                        <a:rPr lang="zh-CN" sz="2000" dirty="0">
                          <a:effectLst/>
                        </a:rPr>
                        <a:t>项目名称</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sz="2000" dirty="0">
                          <a:effectLst/>
                        </a:rPr>
                        <a:t>材质/工艺说明</a:t>
                      </a:r>
                      <a:endParaRPr lang="zh-CN" sz="20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3138061817"/>
                  </a:ext>
                </a:extLst>
              </a:tr>
              <a:tr h="588839">
                <a:tc>
                  <a:txBody>
                    <a:bodyPr/>
                    <a:lstStyle/>
                    <a:p>
                      <a:pPr marL="22860" algn="l">
                        <a:spcBef>
                          <a:spcPts val="55"/>
                        </a:spcBef>
                        <a:spcAft>
                          <a:spcPts val="0"/>
                        </a:spcAft>
                      </a:pPr>
                      <a:r>
                        <a:rPr lang="zh-CN" sz="1800" dirty="0">
                          <a:effectLst/>
                        </a:rPr>
                        <a:t> </a:t>
                      </a:r>
                    </a:p>
                    <a:p>
                      <a:pPr algn="ctr"/>
                      <a:r>
                        <a:rPr lang="zh-CN" sz="1800" dirty="0">
                          <a:effectLst/>
                        </a:rPr>
                        <a:t>底座</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algn="ctr"/>
                      <a:r>
                        <a:rPr lang="zh-CN" sz="1800" b="1" dirty="0">
                          <a:effectLst/>
                          <a:latin typeface="楷体" panose="02010609060101010101" pitchFamily="49" charset="-122"/>
                          <a:ea typeface="楷体" panose="02010609060101010101" pitchFamily="49" charset="-122"/>
                        </a:rPr>
                        <a:t>主材采用80*80镀锌方管全熔纵横焊接，焊口做防锈处理</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913262794"/>
                  </a:ext>
                </a:extLst>
              </a:tr>
              <a:tr h="657387">
                <a:tc>
                  <a:txBody>
                    <a:bodyPr/>
                    <a:lstStyle/>
                    <a:p>
                      <a:pPr algn="ctr"/>
                      <a:r>
                        <a:rPr lang="zh-CN" sz="1800" dirty="0">
                          <a:effectLst/>
                        </a:rPr>
                        <a:t>房屋框架</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marL="69215" marR="46990" algn="ctr">
                        <a:lnSpc>
                          <a:spcPts val="1385"/>
                        </a:lnSpc>
                        <a:spcBef>
                          <a:spcPts val="160"/>
                        </a:spcBef>
                        <a:spcAft>
                          <a:spcPts val="0"/>
                        </a:spcAft>
                      </a:pPr>
                      <a:r>
                        <a:rPr lang="zh-CN" sz="1800" b="1" dirty="0">
                          <a:effectLst/>
                          <a:latin typeface="楷体" panose="02010609060101010101" pitchFamily="49" charset="-122"/>
                          <a:ea typeface="楷体" panose="02010609060101010101" pitchFamily="49" charset="-122"/>
                        </a:rPr>
                        <a:t>4角立柱采用80*80镀锌方管焊接，喷涂白色氟碳漆，内框采用</a:t>
                      </a:r>
                    </a:p>
                    <a:p>
                      <a:pPr algn="ctr"/>
                      <a:r>
                        <a:rPr lang="en-US" sz="1800" b="1" dirty="0">
                          <a:effectLst/>
                          <a:latin typeface="楷体" panose="02010609060101010101" pitchFamily="49" charset="-122"/>
                          <a:ea typeface="楷体" panose="02010609060101010101" pitchFamily="49" charset="-122"/>
                        </a:rPr>
                        <a:t>8</a:t>
                      </a:r>
                      <a:r>
                        <a:rPr lang="zh-CN" sz="1800" b="1" dirty="0">
                          <a:effectLst/>
                          <a:latin typeface="楷体" panose="02010609060101010101" pitchFamily="49" charset="-122"/>
                          <a:ea typeface="楷体" panose="02010609060101010101" pitchFamily="49" charset="-122"/>
                        </a:rPr>
                        <a:t>0*</a:t>
                      </a:r>
                      <a:r>
                        <a:rPr lang="en-US" sz="1800" b="1" dirty="0">
                          <a:effectLst/>
                          <a:latin typeface="楷体" panose="02010609060101010101" pitchFamily="49" charset="-122"/>
                          <a:ea typeface="楷体" panose="02010609060101010101" pitchFamily="49" charset="-122"/>
                        </a:rPr>
                        <a:t>8</a:t>
                      </a:r>
                      <a:r>
                        <a:rPr lang="zh-CN" sz="1800" b="1" dirty="0">
                          <a:effectLst/>
                          <a:latin typeface="楷体" panose="02010609060101010101" pitchFamily="49" charset="-122"/>
                          <a:ea typeface="楷体" panose="02010609060101010101" pitchFamily="49" charset="-122"/>
                        </a:rPr>
                        <a:t>0镀锌方管,纵横全融焊接焊口做防锈处理</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4041272448"/>
                  </a:ext>
                </a:extLst>
              </a:tr>
              <a:tr h="319026">
                <a:tc>
                  <a:txBody>
                    <a:bodyPr/>
                    <a:lstStyle/>
                    <a:p>
                      <a:pPr algn="ctr"/>
                      <a:r>
                        <a:rPr lang="zh-CN" sz="1800" dirty="0">
                          <a:effectLst/>
                        </a:rPr>
                        <a:t>外墙系统</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altLang="en-US" sz="1800" b="1" dirty="0">
                          <a:effectLst/>
                          <a:latin typeface="楷体" panose="02010609060101010101" pitchFamily="49" charset="-122"/>
                          <a:ea typeface="楷体" panose="02010609060101010101" pitchFamily="49" charset="-122"/>
                        </a:rPr>
                        <a:t>铝蜂窝复合</a:t>
                      </a:r>
                      <a:r>
                        <a:rPr lang="zh-CN" sz="1800" b="1" dirty="0">
                          <a:effectLst/>
                          <a:latin typeface="楷体" panose="02010609060101010101" pitchFamily="49" charset="-122"/>
                          <a:ea typeface="楷体" panose="02010609060101010101" pitchFamily="49" charset="-122"/>
                        </a:rPr>
                        <a:t>板  （40mm铝蜂窝板+80mm岩棉板+40mm铝蜂窝板）</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2631000856"/>
                  </a:ext>
                </a:extLst>
              </a:tr>
              <a:tr h="319026">
                <a:tc>
                  <a:txBody>
                    <a:bodyPr/>
                    <a:lstStyle/>
                    <a:p>
                      <a:pPr algn="ctr"/>
                      <a:r>
                        <a:rPr lang="zh-CN" sz="1800" dirty="0">
                          <a:effectLst/>
                        </a:rPr>
                        <a:t>地面</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sz="1800" b="1" dirty="0">
                          <a:effectLst/>
                          <a:latin typeface="楷体" panose="02010609060101010101" pitchFamily="49" charset="-122"/>
                          <a:ea typeface="楷体" panose="02010609060101010101" pitchFamily="49" charset="-122"/>
                        </a:rPr>
                        <a:t>采用防火防潮聚氨酯复合板材</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2959962946"/>
                  </a:ext>
                </a:extLst>
              </a:tr>
              <a:tr h="319026">
                <a:tc>
                  <a:txBody>
                    <a:bodyPr/>
                    <a:lstStyle/>
                    <a:p>
                      <a:pPr algn="ctr"/>
                      <a:r>
                        <a:rPr lang="zh-CN" sz="1800" dirty="0">
                          <a:effectLst/>
                        </a:rPr>
                        <a:t>顶板</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sz="1800" b="1" dirty="0">
                          <a:effectLst/>
                          <a:latin typeface="楷体" panose="02010609060101010101" pitchFamily="49" charset="-122"/>
                          <a:ea typeface="楷体" panose="02010609060101010101" pitchFamily="49" charset="-122"/>
                        </a:rPr>
                        <a:t>采用防火防潮聚氨酯复合板材</a:t>
                      </a:r>
                      <a:r>
                        <a:rPr lang="en-US" sz="1800" b="1" dirty="0">
                          <a:effectLst/>
                          <a:latin typeface="楷体" panose="02010609060101010101" pitchFamily="49" charset="-122"/>
                          <a:ea typeface="楷体" panose="02010609060101010101" pitchFamily="49" charset="-122"/>
                        </a:rPr>
                        <a:t>/</a:t>
                      </a:r>
                      <a:r>
                        <a:rPr lang="zh-CN" sz="1800" b="1" dirty="0">
                          <a:effectLst/>
                          <a:latin typeface="楷体" panose="02010609060101010101" pitchFamily="49" charset="-122"/>
                          <a:ea typeface="楷体" panose="02010609060101010101" pitchFamily="49" charset="-122"/>
                        </a:rPr>
                        <a:t>防水</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519824792"/>
                  </a:ext>
                </a:extLst>
              </a:tr>
              <a:tr h="319026">
                <a:tc>
                  <a:txBody>
                    <a:bodyPr/>
                    <a:lstStyle/>
                    <a:p>
                      <a:pPr algn="ctr"/>
                      <a:r>
                        <a:rPr lang="zh-CN" sz="1800" dirty="0">
                          <a:effectLst/>
                        </a:rPr>
                        <a:t>门</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sz="1800" b="1" dirty="0">
                          <a:effectLst/>
                          <a:latin typeface="楷体" panose="02010609060101010101" pitchFamily="49" charset="-122"/>
                          <a:ea typeface="楷体" panose="02010609060101010101" pitchFamily="49" charset="-122"/>
                        </a:rPr>
                        <a:t>防盗门</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2089278739"/>
                  </a:ext>
                </a:extLst>
              </a:tr>
              <a:tr h="319026">
                <a:tc>
                  <a:txBody>
                    <a:bodyPr/>
                    <a:lstStyle/>
                    <a:p>
                      <a:pPr algn="ctr"/>
                      <a:r>
                        <a:rPr lang="zh-CN" sz="1800" dirty="0">
                          <a:effectLst/>
                        </a:rPr>
                        <a:t>窗</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sz="1800" b="1" dirty="0">
                          <a:effectLst/>
                          <a:latin typeface="楷体" panose="02010609060101010101" pitchFamily="49" charset="-122"/>
                          <a:ea typeface="楷体" panose="02010609060101010101" pitchFamily="49" charset="-122"/>
                        </a:rPr>
                        <a:t>铝合金材质</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797596205"/>
                  </a:ext>
                </a:extLst>
              </a:tr>
              <a:tr h="319026">
                <a:tc>
                  <a:txBody>
                    <a:bodyPr/>
                    <a:lstStyle/>
                    <a:p>
                      <a:pPr algn="ctr"/>
                      <a:r>
                        <a:rPr lang="zh-CN" sz="1800" dirty="0">
                          <a:effectLst/>
                        </a:rPr>
                        <a:t>室内灯</a:t>
                      </a:r>
                      <a:endParaRPr lang="zh-CN" sz="1800" dirty="0">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algn="ctr"/>
                      <a:r>
                        <a:rPr lang="zh-CN" sz="1800" b="1" dirty="0">
                          <a:effectLst/>
                          <a:latin typeface="楷体" panose="02010609060101010101" pitchFamily="49" charset="-122"/>
                          <a:ea typeface="楷体" panose="02010609060101010101" pitchFamily="49" charset="-122"/>
                        </a:rPr>
                        <a:t>LED吸顶灯</a:t>
                      </a:r>
                      <a:endParaRPr lang="zh-CN" sz="1800" b="1" dirty="0">
                        <a:effectLst/>
                        <a:latin typeface="楷体" panose="02010609060101010101" pitchFamily="49" charset="-122"/>
                        <a:ea typeface="楷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228630898"/>
                  </a:ext>
                </a:extLst>
              </a:tr>
            </a:tbl>
          </a:graphicData>
        </a:graphic>
      </p:graphicFrame>
    </p:spTree>
    <p:extLst>
      <p:ext uri="{BB962C8B-B14F-4D97-AF65-F5344CB8AC3E}">
        <p14:creationId xmlns:p14="http://schemas.microsoft.com/office/powerpoint/2010/main" val="225757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7903FF6-9927-4400-B4B1-1B037E29FFFB}"/>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677D66F0-729B-4871-A643-A743C88476B4}"/>
              </a:ext>
            </a:extLst>
          </p:cNvPr>
          <p:cNvSpPr txBox="1"/>
          <p:nvPr/>
        </p:nvSpPr>
        <p:spPr>
          <a:xfrm>
            <a:off x="623392" y="1484784"/>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43FC74F-5790-46EE-B9AA-E3100275AB12}"/>
              </a:ext>
            </a:extLst>
          </p:cNvPr>
          <p:cNvPicPr/>
          <p:nvPr/>
        </p:nvPicPr>
        <p:blipFill rotWithShape="1">
          <a:blip r:embed="rId2" cstate="print">
            <a:extLst>
              <a:ext uri="{28A0092B-C50C-407E-A947-70E740481C1C}">
                <a14:useLocalDpi xmlns:a14="http://schemas.microsoft.com/office/drawing/2010/main" val="0"/>
              </a:ext>
            </a:extLst>
          </a:blip>
          <a:srcRect l="3867" t="32284" r="4762" b="15480"/>
          <a:stretch/>
        </p:blipFill>
        <p:spPr bwMode="auto">
          <a:xfrm>
            <a:off x="394970" y="1988840"/>
            <a:ext cx="5557014" cy="3329758"/>
          </a:xfrm>
          <a:prstGeom prst="rect">
            <a:avLst/>
          </a:prstGeom>
          <a:noFill/>
          <a:ln>
            <a:noFill/>
          </a:ln>
          <a:extLst>
            <a:ext uri="{53640926-AAD7-44D8-BBD7-CCE9431645EC}">
              <a14:shadowObscured xmlns:a14="http://schemas.microsoft.com/office/drawing/2010/main"/>
            </a:ext>
          </a:extLst>
        </p:spPr>
      </p:pic>
      <p:sp>
        <p:nvSpPr>
          <p:cNvPr id="7" name="文本框 6">
            <a:extLst>
              <a:ext uri="{FF2B5EF4-FFF2-40B4-BE49-F238E27FC236}">
                <a16:creationId xmlns:a16="http://schemas.microsoft.com/office/drawing/2014/main" id="{B80ADC5B-4992-4AB9-894D-0F989F6E34A7}"/>
              </a:ext>
            </a:extLst>
          </p:cNvPr>
          <p:cNvSpPr txBox="1"/>
          <p:nvPr/>
        </p:nvSpPr>
        <p:spPr>
          <a:xfrm>
            <a:off x="6384032" y="1988840"/>
            <a:ext cx="4392488" cy="332975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测试平台设备端主要包含</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、恒温恒湿控制系统</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、数据测量采集系统</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、安全保护系统</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、数据联网分析系统</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、能耗模拟分析系统</a:t>
            </a:r>
          </a:p>
        </p:txBody>
      </p:sp>
    </p:spTree>
    <p:extLst>
      <p:ext uri="{BB962C8B-B14F-4D97-AF65-F5344CB8AC3E}">
        <p14:creationId xmlns:p14="http://schemas.microsoft.com/office/powerpoint/2010/main" val="235310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4703925-7648-41E4-A9BE-943D82E36B0D}"/>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A9C3B511-C62D-40C3-A0E2-8AB0152C550F}"/>
              </a:ext>
            </a:extLst>
          </p:cNvPr>
          <p:cNvSpPr txBox="1"/>
          <p:nvPr/>
        </p:nvSpPr>
        <p:spPr>
          <a:xfrm>
            <a:off x="623392" y="1484784"/>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BE2A2616-05B6-4534-B0DE-BA1F77072B99}"/>
              </a:ext>
            </a:extLst>
          </p:cNvPr>
          <p:cNvSpPr txBox="1"/>
          <p:nvPr/>
        </p:nvSpPr>
        <p:spPr>
          <a:xfrm>
            <a:off x="911424" y="1893845"/>
            <a:ext cx="6023992" cy="400110"/>
          </a:xfrm>
          <a:prstGeom prst="rect">
            <a:avLst/>
          </a:prstGeom>
          <a:noFill/>
        </p:spPr>
        <p:txBody>
          <a:bodyPr wrap="square">
            <a:spAutoFit/>
          </a:bodyPr>
          <a:lstStyle/>
          <a:p>
            <a:r>
              <a:rPr lang="zh-CN" altLang="zh-CN" sz="2000" b="1" dirty="0">
                <a:latin typeface="楷体_GB2312" panose="02010609030101010101" pitchFamily="49" charset="-122"/>
                <a:ea typeface="楷体_GB2312" panose="02010609030101010101" pitchFamily="49" charset="-122"/>
              </a:rPr>
              <a:t>基本测试指标参数</a:t>
            </a:r>
            <a:endParaRPr lang="zh-CN" altLang="en-US" sz="2000" dirty="0">
              <a:latin typeface="楷体_GB2312" panose="02010609030101010101" pitchFamily="49" charset="-122"/>
              <a:ea typeface="楷体_GB2312" panose="02010609030101010101" pitchFamily="49" charset="-122"/>
            </a:endParaRPr>
          </a:p>
        </p:txBody>
      </p:sp>
      <p:sp>
        <p:nvSpPr>
          <p:cNvPr id="6" name="矩形 5">
            <a:extLst>
              <a:ext uri="{FF2B5EF4-FFF2-40B4-BE49-F238E27FC236}">
                <a16:creationId xmlns:a16="http://schemas.microsoft.com/office/drawing/2014/main" id="{CCCEB1FF-8959-4CC4-8F57-6D7D30205DFF}"/>
              </a:ext>
            </a:extLst>
          </p:cNvPr>
          <p:cNvSpPr/>
          <p:nvPr/>
        </p:nvSpPr>
        <p:spPr>
          <a:xfrm>
            <a:off x="695400" y="2302907"/>
            <a:ext cx="9217024" cy="4555093"/>
          </a:xfrm>
          <a:prstGeom prst="rect">
            <a:avLst/>
          </a:prstGeom>
        </p:spPr>
        <p:txBody>
          <a:bodyPr wrap="square">
            <a:spAutoFit/>
          </a:bodyPr>
          <a:lstStyle/>
          <a:p>
            <a:pPr lvl="0">
              <a:lnSpc>
                <a:spcPct val="150000"/>
              </a:lnSpc>
            </a:pP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房内温湿度：</a:t>
            </a:r>
            <a:r>
              <a:rPr lang="en-US" altLang="zh-CN" sz="2000" b="1" dirty="0">
                <a:latin typeface="楷体" panose="02010609060101010101" pitchFamily="49" charset="-122"/>
                <a:ea typeface="楷体" panose="02010609060101010101" pitchFamily="49" charset="-122"/>
              </a:rPr>
              <a:t>23</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50%</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5%</a:t>
            </a:r>
          </a:p>
          <a:p>
            <a:pPr lvl="0">
              <a:lnSpc>
                <a:spcPct val="150000"/>
              </a:lnSpc>
            </a:pPr>
            <a:r>
              <a:rPr lang="en-US" altLang="zh-CN" sz="2000" b="1" dirty="0">
                <a:latin typeface="楷体" panose="02010609060101010101" pitchFamily="49" charset="-122"/>
                <a:ea typeface="楷体" panose="02010609060101010101" pitchFamily="49" charset="-122"/>
              </a:rPr>
              <a:t>2</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房墙壁内侧需测量参数：温度</a:t>
            </a:r>
            <a:r>
              <a:rPr lang="en-US" altLang="zh-CN" sz="2000" b="1" dirty="0">
                <a:latin typeface="楷体" panose="02010609060101010101" pitchFamily="49" charset="-122"/>
                <a:ea typeface="楷体" panose="02010609060101010101" pitchFamily="49" charset="-122"/>
              </a:rPr>
              <a:t>3</a:t>
            </a:r>
            <a:r>
              <a:rPr lang="zh-CN" altLang="zh-CN" sz="2000" b="1" dirty="0">
                <a:latin typeface="楷体" panose="02010609060101010101" pitchFamily="49" charset="-122"/>
                <a:ea typeface="楷体" panose="02010609060101010101" pitchFamily="49" charset="-122"/>
              </a:rPr>
              <a:t>点，湿度</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点，风速</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点，热流</a:t>
            </a:r>
            <a:r>
              <a:rPr lang="en-US" altLang="zh-CN" sz="2000" b="1" dirty="0">
                <a:latin typeface="楷体" panose="02010609060101010101" pitchFamily="49" charset="-122"/>
                <a:ea typeface="楷体" panose="02010609060101010101" pitchFamily="49" charset="-122"/>
              </a:rPr>
              <a:t>3</a:t>
            </a:r>
            <a:r>
              <a:rPr lang="zh-CN" altLang="zh-CN" sz="2000" b="1" dirty="0">
                <a:latin typeface="楷体" panose="02010609060101010101" pitchFamily="49" charset="-122"/>
                <a:ea typeface="楷体" panose="02010609060101010101" pitchFamily="49" charset="-122"/>
              </a:rPr>
              <a:t>点</a:t>
            </a:r>
          </a:p>
          <a:p>
            <a:pPr lvl="0">
              <a:lnSpc>
                <a:spcPct val="150000"/>
              </a:lnSpc>
            </a:pP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房墙壁外侧需测量参数：温度</a:t>
            </a:r>
            <a:r>
              <a:rPr lang="en-US" altLang="zh-CN" sz="2000" b="1" dirty="0">
                <a:latin typeface="楷体" panose="02010609060101010101" pitchFamily="49" charset="-122"/>
                <a:ea typeface="楷体" panose="02010609060101010101" pitchFamily="49" charset="-122"/>
              </a:rPr>
              <a:t>3</a:t>
            </a:r>
            <a:r>
              <a:rPr lang="zh-CN" altLang="zh-CN" sz="2000" b="1" dirty="0">
                <a:latin typeface="楷体" panose="02010609060101010101" pitchFamily="49" charset="-122"/>
                <a:ea typeface="楷体" panose="02010609060101010101" pitchFamily="49" charset="-122"/>
              </a:rPr>
              <a:t>点</a:t>
            </a:r>
          </a:p>
          <a:p>
            <a:pPr lvl="0">
              <a:lnSpc>
                <a:spcPct val="150000"/>
              </a:lnSpc>
            </a:pPr>
            <a:r>
              <a:rPr lang="en-US" altLang="zh-CN" sz="2000" b="1" dirty="0">
                <a:latin typeface="楷体" panose="02010609060101010101" pitchFamily="49" charset="-122"/>
                <a:ea typeface="楷体" panose="02010609060101010101" pitchFamily="49" charset="-122"/>
              </a:rPr>
              <a:t>4</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房外环境需测量参数：温度</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点，湿度</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点，风速</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点，风向</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点，辐照度</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a:t>
            </a:r>
          </a:p>
          <a:p>
            <a:pPr lvl="0">
              <a:lnSpc>
                <a:spcPct val="150000"/>
              </a:lnSpc>
            </a:pPr>
            <a:r>
              <a:rPr lang="en-US" altLang="zh-CN" sz="2000" b="1" dirty="0">
                <a:latin typeface="楷体" panose="02010609060101010101" pitchFamily="49" charset="-122"/>
                <a:ea typeface="楷体" panose="02010609060101010101" pitchFamily="49" charset="-122"/>
              </a:rPr>
              <a:t>5</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其他参数：电能</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点。共计</a:t>
            </a:r>
            <a:r>
              <a:rPr lang="en-US" altLang="zh-CN" sz="2000" b="1" dirty="0">
                <a:latin typeface="楷体" panose="02010609060101010101" pitchFamily="49" charset="-122"/>
                <a:ea typeface="楷体" panose="02010609060101010101" pitchFamily="49" charset="-122"/>
              </a:rPr>
              <a:t>17</a:t>
            </a:r>
            <a:r>
              <a:rPr lang="zh-CN" altLang="zh-CN" sz="2000" b="1" dirty="0">
                <a:latin typeface="楷体" panose="02010609060101010101" pitchFamily="49" charset="-122"/>
                <a:ea typeface="楷体" panose="02010609060101010101" pitchFamily="49" charset="-122"/>
              </a:rPr>
              <a:t>点</a:t>
            </a:r>
          </a:p>
          <a:p>
            <a:pPr lvl="0">
              <a:lnSpc>
                <a:spcPct val="150000"/>
              </a:lnSpc>
            </a:pPr>
            <a:r>
              <a:rPr lang="en-US" altLang="zh-CN" sz="2000" b="1" dirty="0">
                <a:latin typeface="楷体" panose="02010609060101010101" pitchFamily="49" charset="-122"/>
                <a:ea typeface="楷体" panose="02010609060101010101" pitchFamily="49" charset="-122"/>
              </a:rPr>
              <a:t>6</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控制方式：温湿度自动控制，各点参数自动采集</a:t>
            </a:r>
          </a:p>
          <a:p>
            <a:pPr lvl="0">
              <a:lnSpc>
                <a:spcPct val="150000"/>
              </a:lnSpc>
            </a:pPr>
            <a:r>
              <a:rPr lang="en-US" altLang="zh-CN" sz="2000" b="1" dirty="0">
                <a:latin typeface="楷体" panose="02010609060101010101" pitchFamily="49" charset="-122"/>
                <a:ea typeface="楷体" panose="02010609060101010101" pitchFamily="49" charset="-122"/>
              </a:rPr>
              <a:t>7</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人机交互方式：触摸屏、仪表、按钮</a:t>
            </a:r>
          </a:p>
          <a:p>
            <a:pPr lvl="0">
              <a:lnSpc>
                <a:spcPct val="150000"/>
              </a:lnSpc>
            </a:pPr>
            <a:r>
              <a:rPr lang="en-US" altLang="zh-CN" sz="2000" b="1" dirty="0">
                <a:latin typeface="楷体" panose="02010609060101010101" pitchFamily="49" charset="-122"/>
                <a:ea typeface="楷体" panose="02010609060101010101" pitchFamily="49" charset="-122"/>
              </a:rPr>
              <a:t>8</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温控湿方式：</a:t>
            </a:r>
            <a:r>
              <a:rPr lang="en-US" altLang="zh-CN" sz="2000" b="1" dirty="0">
                <a:latin typeface="楷体" panose="02010609060101010101" pitchFamily="49" charset="-122"/>
                <a:ea typeface="楷体" panose="02010609060101010101" pitchFamily="49" charset="-122"/>
              </a:rPr>
              <a:t>BTHC</a:t>
            </a:r>
            <a:r>
              <a:rPr lang="zh-CN" altLang="zh-CN" sz="2000" b="1" dirty="0">
                <a:latin typeface="楷体" panose="02010609060101010101" pitchFamily="49" charset="-122"/>
                <a:ea typeface="楷体" panose="02010609060101010101" pitchFamily="49" charset="-122"/>
              </a:rPr>
              <a:t>平衡调温调湿方式</a:t>
            </a:r>
          </a:p>
          <a:p>
            <a:pPr lvl="0">
              <a:lnSpc>
                <a:spcPct val="150000"/>
              </a:lnSpc>
            </a:pPr>
            <a:r>
              <a:rPr lang="en-US" altLang="zh-CN" sz="2000" b="1" dirty="0">
                <a:latin typeface="楷体" panose="02010609060101010101" pitchFamily="49" charset="-122"/>
                <a:ea typeface="楷体" panose="02010609060101010101" pitchFamily="49" charset="-122"/>
              </a:rPr>
              <a:t>9</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电源功率：三相五线制，</a:t>
            </a:r>
            <a:r>
              <a:rPr lang="en-US" altLang="zh-CN" sz="2000" b="1" dirty="0">
                <a:latin typeface="楷体" panose="02010609060101010101" pitchFamily="49" charset="-122"/>
                <a:ea typeface="楷体" panose="02010609060101010101" pitchFamily="49" charset="-122"/>
              </a:rPr>
              <a:t>AC380V</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5%</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50Hz</a:t>
            </a:r>
            <a:r>
              <a:rPr lang="zh-CN" altLang="zh-CN" sz="2000" b="1" dirty="0">
                <a:latin typeface="楷体" panose="02010609060101010101" pitchFamily="49" charset="-122"/>
                <a:ea typeface="楷体" panose="02010609060101010101" pitchFamily="49" charset="-122"/>
              </a:rPr>
              <a:t>，约</a:t>
            </a:r>
            <a:r>
              <a:rPr lang="en-US" altLang="zh-CN" sz="2000" b="1" dirty="0">
                <a:latin typeface="楷体" panose="02010609060101010101" pitchFamily="49" charset="-122"/>
                <a:ea typeface="楷体" panose="02010609060101010101" pitchFamily="49" charset="-122"/>
              </a:rPr>
              <a:t>7KW</a:t>
            </a:r>
            <a:endParaRPr lang="zh-CN" altLang="zh-CN" sz="2000" b="1" dirty="0">
              <a:latin typeface="楷体" panose="02010609060101010101" pitchFamily="49" charset="-122"/>
              <a:ea typeface="楷体" panose="02010609060101010101" pitchFamily="49" charset="-122"/>
            </a:endParaRPr>
          </a:p>
          <a:p>
            <a:endParaRPr lang="zh-CN" altLang="zh-CN" sz="2000" b="1" dirty="0"/>
          </a:p>
        </p:txBody>
      </p:sp>
    </p:spTree>
    <p:extLst>
      <p:ext uri="{BB962C8B-B14F-4D97-AF65-F5344CB8AC3E}">
        <p14:creationId xmlns:p14="http://schemas.microsoft.com/office/powerpoint/2010/main" val="202417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81E2B9F-588E-4B20-8EF0-C46F03D00B03}"/>
              </a:ext>
            </a:extLst>
          </p:cNvPr>
          <p:cNvSpPr txBox="1"/>
          <p:nvPr/>
        </p:nvSpPr>
        <p:spPr>
          <a:xfrm>
            <a:off x="2567608" y="692696"/>
            <a:ext cx="8064896" cy="1015663"/>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endParaRPr lang="en-US" altLang="zh-CN" sz="3000" b="1" dirty="0">
              <a:latin typeface="微软雅黑" panose="020B0503020204020204" pitchFamily="34" charset="-122"/>
              <a:ea typeface="微软雅黑" panose="020B0503020204020204" pitchFamily="34" charset="-122"/>
            </a:endParaRPr>
          </a:p>
          <a:p>
            <a:pPr>
              <a:defRPr/>
            </a:pPr>
            <a:endParaRPr lang="zh-CN" altLang="en-US" sz="30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855E0A9B-8D13-42E4-9FE8-C62D6381EDA4}"/>
              </a:ext>
            </a:extLst>
          </p:cNvPr>
          <p:cNvSpPr txBox="1"/>
          <p:nvPr/>
        </p:nvSpPr>
        <p:spPr>
          <a:xfrm>
            <a:off x="623392" y="1484784"/>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pic>
        <p:nvPicPr>
          <p:cNvPr id="4" name="图片 2">
            <a:extLst>
              <a:ext uri="{FF2B5EF4-FFF2-40B4-BE49-F238E27FC236}">
                <a16:creationId xmlns:a16="http://schemas.microsoft.com/office/drawing/2014/main" id="{AE5E4A1C-4543-4DA3-85BA-C171A431D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2" y="2060848"/>
            <a:ext cx="6192688" cy="439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CE71D075-576C-4B9D-8DED-CDA4E36F58A3}"/>
              </a:ext>
            </a:extLst>
          </p:cNvPr>
          <p:cNvSpPr txBox="1"/>
          <p:nvPr/>
        </p:nvSpPr>
        <p:spPr>
          <a:xfrm>
            <a:off x="1007096" y="1938318"/>
            <a:ext cx="2664296" cy="369332"/>
          </a:xfrm>
          <a:prstGeom prst="rect">
            <a:avLst/>
          </a:prstGeom>
          <a:noFill/>
        </p:spPr>
        <p:txBody>
          <a:bodyPr wrap="square">
            <a:spAutoFit/>
          </a:bodyPr>
          <a:lstStyle/>
          <a:p>
            <a:r>
              <a:rPr lang="zh-CN" altLang="en-US" sz="1800" b="1" dirty="0">
                <a:solidFill>
                  <a:srgbClr val="00B0F0"/>
                </a:solidFill>
                <a:latin typeface="微软雅黑" panose="020B0503020204020204" pitchFamily="34" charset="-122"/>
                <a:ea typeface="微软雅黑" panose="020B0503020204020204" pitchFamily="34" charset="-122"/>
              </a:rPr>
              <a:t>恒温恒湿控制系统</a:t>
            </a:r>
          </a:p>
        </p:txBody>
      </p:sp>
      <p:sp>
        <p:nvSpPr>
          <p:cNvPr id="6" name="矩形 5">
            <a:extLst>
              <a:ext uri="{FF2B5EF4-FFF2-40B4-BE49-F238E27FC236}">
                <a16:creationId xmlns:a16="http://schemas.microsoft.com/office/drawing/2014/main" id="{EF301B56-4542-42D2-A6C8-D45EEB488010}"/>
              </a:ext>
            </a:extLst>
          </p:cNvPr>
          <p:cNvSpPr/>
          <p:nvPr/>
        </p:nvSpPr>
        <p:spPr>
          <a:xfrm>
            <a:off x="887576" y="2420888"/>
            <a:ext cx="5352440" cy="400110"/>
          </a:xfrm>
          <a:prstGeom prst="rect">
            <a:avLst/>
          </a:prstGeom>
        </p:spPr>
        <p:txBody>
          <a:bodyPr wrap="square">
            <a:spAutoFit/>
          </a:bodyPr>
          <a:lstStyle/>
          <a:p>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）空气调节系统</a:t>
            </a:r>
          </a:p>
        </p:txBody>
      </p:sp>
      <p:sp>
        <p:nvSpPr>
          <p:cNvPr id="7" name="矩形 6">
            <a:extLst>
              <a:ext uri="{FF2B5EF4-FFF2-40B4-BE49-F238E27FC236}">
                <a16:creationId xmlns:a16="http://schemas.microsoft.com/office/drawing/2014/main" id="{6EDB223E-9D7B-4302-BE49-CEC58AD6C46B}"/>
              </a:ext>
            </a:extLst>
          </p:cNvPr>
          <p:cNvSpPr/>
          <p:nvPr/>
        </p:nvSpPr>
        <p:spPr>
          <a:xfrm>
            <a:off x="939632" y="3296018"/>
            <a:ext cx="3107718" cy="677108"/>
          </a:xfrm>
          <a:prstGeom prst="rect">
            <a:avLst/>
          </a:prstGeom>
        </p:spPr>
        <p:txBody>
          <a:bodyPr wrap="square">
            <a:spAutoFit/>
          </a:bodyPr>
          <a:lstStyle/>
          <a:p>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a:t>
            </a:r>
            <a:r>
              <a:rPr lang="zh-CN" altLang="zh-CN" sz="2000" b="1" dirty="0">
                <a:latin typeface="楷体" panose="02010609060101010101" pitchFamily="49" charset="-122"/>
                <a:ea typeface="楷体" panose="02010609060101010101" pitchFamily="49" charset="-122"/>
              </a:rPr>
              <a:t>）加热系统</a:t>
            </a:r>
          </a:p>
          <a:p>
            <a:endParaRPr lang="zh-CN" altLang="zh-CN" b="1" dirty="0">
              <a:latin typeface="楷体" panose="02010609060101010101" pitchFamily="49" charset="-122"/>
              <a:ea typeface="楷体" panose="02010609060101010101" pitchFamily="49" charset="-122"/>
            </a:endParaRPr>
          </a:p>
        </p:txBody>
      </p:sp>
      <p:sp>
        <p:nvSpPr>
          <p:cNvPr id="8" name="矩形 7">
            <a:extLst>
              <a:ext uri="{FF2B5EF4-FFF2-40B4-BE49-F238E27FC236}">
                <a16:creationId xmlns:a16="http://schemas.microsoft.com/office/drawing/2014/main" id="{CEE5243B-D3FC-4EDD-A806-136FD8BCC606}"/>
              </a:ext>
            </a:extLst>
          </p:cNvPr>
          <p:cNvSpPr/>
          <p:nvPr/>
        </p:nvSpPr>
        <p:spPr>
          <a:xfrm>
            <a:off x="887576" y="4318030"/>
            <a:ext cx="3114051" cy="1600438"/>
          </a:xfrm>
          <a:prstGeom prst="rect">
            <a:avLst/>
          </a:prstGeom>
        </p:spPr>
        <p:txBody>
          <a:bodyPr wrap="square">
            <a:spAutoFit/>
          </a:bodyPr>
          <a:lstStyle/>
          <a:p>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3</a:t>
            </a:r>
            <a:r>
              <a:rPr lang="zh-CN" altLang="zh-CN" sz="2000" b="1" dirty="0">
                <a:latin typeface="楷体" panose="02010609060101010101" pitchFamily="49" charset="-122"/>
                <a:ea typeface="楷体" panose="02010609060101010101" pitchFamily="49" charset="-122"/>
              </a:rPr>
              <a:t>）加湿</a:t>
            </a:r>
            <a:r>
              <a:rPr lang="en-US" altLang="zh-CN"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除湿系统</a:t>
            </a:r>
            <a:endParaRPr lang="en-US" altLang="zh-CN" sz="2000" b="1" dirty="0">
              <a:latin typeface="楷体" panose="02010609060101010101" pitchFamily="49" charset="-122"/>
              <a:ea typeface="楷体" panose="02010609060101010101" pitchFamily="49" charset="-122"/>
            </a:endParaRPr>
          </a:p>
          <a:p>
            <a:endParaRPr lang="en-US" altLang="zh-CN" sz="2000"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4</a:t>
            </a:r>
            <a:r>
              <a:rPr lang="zh-CN" altLang="zh-CN" sz="2000" b="1" dirty="0">
                <a:latin typeface="楷体" panose="02010609060101010101" pitchFamily="49" charset="-122"/>
                <a:ea typeface="楷体" panose="02010609060101010101" pitchFamily="49" charset="-122"/>
              </a:rPr>
              <a:t>）制冷系统</a:t>
            </a:r>
          </a:p>
          <a:p>
            <a:endParaRPr lang="zh-CN" altLang="zh-CN" dirty="0"/>
          </a:p>
        </p:txBody>
      </p:sp>
    </p:spTree>
    <p:extLst>
      <p:ext uri="{BB962C8B-B14F-4D97-AF65-F5344CB8AC3E}">
        <p14:creationId xmlns:p14="http://schemas.microsoft.com/office/powerpoint/2010/main" val="95859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65A2495-9F53-402C-B0D1-5607736215EC}"/>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137A373E-6767-4B3F-8436-7E9D586BD307}"/>
              </a:ext>
            </a:extLst>
          </p:cNvPr>
          <p:cNvSpPr txBox="1"/>
          <p:nvPr/>
        </p:nvSpPr>
        <p:spPr>
          <a:xfrm>
            <a:off x="623392" y="1484784"/>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2.3</a:t>
            </a:r>
            <a:r>
              <a:rPr lang="zh-CN" altLang="en-US" sz="2000" b="1" dirty="0">
                <a:solidFill>
                  <a:srgbClr val="00B0F0"/>
                </a:solidFill>
                <a:latin typeface="微软雅黑" panose="020B0503020204020204" pitchFamily="34" charset="-122"/>
                <a:ea typeface="微软雅黑" panose="020B0503020204020204" pitchFamily="34" charset="-122"/>
              </a:rPr>
              <a:t>建筑隔热保温涂层节能评价方法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sp>
        <p:nvSpPr>
          <p:cNvPr id="4" name="文本框 14">
            <a:extLst>
              <a:ext uri="{FF2B5EF4-FFF2-40B4-BE49-F238E27FC236}">
                <a16:creationId xmlns:a16="http://schemas.microsoft.com/office/drawing/2014/main" id="{D0CC2F91-90AF-405A-BB1D-0529452EB6FC}"/>
              </a:ext>
            </a:extLst>
          </p:cNvPr>
          <p:cNvSpPr txBox="1"/>
          <p:nvPr/>
        </p:nvSpPr>
        <p:spPr>
          <a:xfrm>
            <a:off x="1559496" y="2010417"/>
            <a:ext cx="1728192" cy="307777"/>
          </a:xfrm>
          <a:prstGeom prst="rect">
            <a:avLst/>
          </a:prstGeom>
          <a:noFill/>
        </p:spPr>
        <p:txBody>
          <a:bodyPr wrap="square" lIns="0" tIns="0" rIns="0" b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主要优缺点</a:t>
            </a:r>
          </a:p>
        </p:txBody>
      </p:sp>
      <p:sp>
        <p:nvSpPr>
          <p:cNvPr id="5" name="文本框 4">
            <a:extLst>
              <a:ext uri="{FF2B5EF4-FFF2-40B4-BE49-F238E27FC236}">
                <a16:creationId xmlns:a16="http://schemas.microsoft.com/office/drawing/2014/main" id="{F4564396-3F75-4B38-A258-2BB788E77505}"/>
              </a:ext>
            </a:extLst>
          </p:cNvPr>
          <p:cNvSpPr txBox="1"/>
          <p:nvPr/>
        </p:nvSpPr>
        <p:spPr>
          <a:xfrm>
            <a:off x="915374" y="2164306"/>
            <a:ext cx="9861146" cy="2328523"/>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优点</a:t>
            </a:r>
            <a:endParaRPr lang="en-US" altLang="zh-CN" sz="2000" b="1" dirty="0">
              <a:latin typeface="楷体" panose="02010609060101010101" pitchFamily="49" charset="-122"/>
              <a:ea typeface="楷体" panose="02010609060101010101" pitchFamily="49" charset="-122"/>
            </a:endParaRPr>
          </a:p>
          <a:p>
            <a:pPr marL="533400" indent="1778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、模拟真实房间夏冬季环境冷热变化，对比法检测数据具有信服力；</a:t>
            </a:r>
            <a:endParaRPr lang="en-US" altLang="zh-CN" sz="2000" b="1" dirty="0">
              <a:latin typeface="楷体" panose="02010609060101010101" pitchFamily="49" charset="-122"/>
              <a:ea typeface="楷体" panose="02010609060101010101" pitchFamily="49" charset="-122"/>
              <a:cs typeface="Times New Roman" panose="02020603050405020304" pitchFamily="18" charset="0"/>
            </a:endParaRPr>
          </a:p>
          <a:p>
            <a:pPr marL="533400" indent="1778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2</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、检测结果能够换算成夏冬季空调采暖耗电量，有利于建筑热工设计计算；</a:t>
            </a:r>
            <a:endParaRPr lang="en-US" altLang="zh-CN" sz="2000" b="1" dirty="0">
              <a:latin typeface="楷体" panose="02010609060101010101" pitchFamily="49" charset="-122"/>
              <a:ea typeface="楷体" panose="02010609060101010101" pitchFamily="49" charset="-122"/>
              <a:cs typeface="Times New Roman" panose="02020603050405020304" pitchFamily="18" charset="0"/>
            </a:endParaRPr>
          </a:p>
          <a:p>
            <a:pPr marL="533400" indent="1778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3</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、可在全国不同气候区域进行检测系统搭建，适用于不同气候区域保温隔</a:t>
            </a:r>
            <a:endParaRPr lang="en-US" altLang="zh-CN" sz="2000" b="1" dirty="0">
              <a:latin typeface="楷体" panose="02010609060101010101" pitchFamily="49" charset="-122"/>
              <a:ea typeface="楷体" panose="02010609060101010101" pitchFamily="49" charset="-122"/>
              <a:cs typeface="Times New Roman" panose="02020603050405020304" pitchFamily="18" charset="0"/>
            </a:endParaRPr>
          </a:p>
          <a:p>
            <a:pPr marL="533400" indent="1778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   </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热涂料热工性能的研究分析；</a:t>
            </a:r>
          </a:p>
        </p:txBody>
      </p:sp>
      <p:sp>
        <p:nvSpPr>
          <p:cNvPr id="6" name="文本框 5">
            <a:extLst>
              <a:ext uri="{FF2B5EF4-FFF2-40B4-BE49-F238E27FC236}">
                <a16:creationId xmlns:a16="http://schemas.microsoft.com/office/drawing/2014/main" id="{B20EEF10-A8C4-474D-BE18-2BE522170812}"/>
              </a:ext>
            </a:extLst>
          </p:cNvPr>
          <p:cNvSpPr txBox="1"/>
          <p:nvPr/>
        </p:nvSpPr>
        <p:spPr>
          <a:xfrm>
            <a:off x="915374" y="4646718"/>
            <a:ext cx="10884391" cy="1422954"/>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缺点</a:t>
            </a:r>
            <a:endParaRPr lang="en-US" altLang="zh-CN" sz="2000" b="1" dirty="0">
              <a:latin typeface="楷体" panose="02010609060101010101" pitchFamily="49" charset="-122"/>
              <a:ea typeface="楷体" panose="02010609060101010101" pitchFamily="49" charset="-122"/>
            </a:endParaRPr>
          </a:p>
          <a:p>
            <a:pPr marL="1111250" indent="-7112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  1</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检测时间较长，对检测季节要求高；</a:t>
            </a:r>
            <a:endParaRPr lang="en-US" altLang="zh-CN" sz="2000" b="1" dirty="0">
              <a:latin typeface="楷体" panose="02010609060101010101" pitchFamily="49" charset="-122"/>
              <a:ea typeface="楷体" panose="02010609060101010101" pitchFamily="49" charset="-122"/>
              <a:cs typeface="Times New Roman" panose="02020603050405020304" pitchFamily="18" charset="0"/>
            </a:endParaRPr>
          </a:p>
          <a:p>
            <a:pPr marL="1111250" indent="-711200" algn="just">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  2</a:t>
            </a:r>
            <a:r>
              <a:rPr lang="zh-CN" altLang="zh-CN" sz="2000" b="1" dirty="0">
                <a:latin typeface="楷体" panose="02010609060101010101" pitchFamily="49" charset="-122"/>
                <a:ea typeface="楷体" panose="02010609060101010101" pitchFamily="49" charset="-122"/>
                <a:cs typeface="Times New Roman" panose="02020603050405020304" pitchFamily="18" charset="0"/>
              </a:rPr>
              <a:t>、检测设备初期投入较大，检测成本较高；</a:t>
            </a:r>
          </a:p>
        </p:txBody>
      </p:sp>
    </p:spTree>
    <p:extLst>
      <p:ext uri="{BB962C8B-B14F-4D97-AF65-F5344CB8AC3E}">
        <p14:creationId xmlns:p14="http://schemas.microsoft.com/office/powerpoint/2010/main" val="75663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2927648" y="600368"/>
            <a:ext cx="7715250" cy="554037"/>
          </a:xfrm>
          <a:prstGeom prst="rect">
            <a:avLst/>
          </a:prstGeom>
          <a:noFill/>
        </p:spPr>
        <p:txBody>
          <a:bodyPr>
            <a:spAutoFit/>
          </a:bodyPr>
          <a:lstStyle/>
          <a:p>
            <a:pPr fontAlgn="base">
              <a:spcBef>
                <a:spcPct val="0"/>
              </a:spcBef>
              <a:spcAft>
                <a:spcPct val="0"/>
              </a:spcAft>
              <a:defRPr/>
            </a:pPr>
            <a:r>
              <a:rPr lang="zh-CN" altLang="en-US" sz="3000" b="1" dirty="0">
                <a:solidFill>
                  <a:prstClr val="black">
                    <a:lumMod val="50000"/>
                    <a:lumOff val="50000"/>
                  </a:prstClr>
                </a:solidFill>
                <a:latin typeface="微软雅黑" panose="020B0503020204020204" pitchFamily="34" charset="-122"/>
                <a:ea typeface="微软雅黑" panose="020B0503020204020204" pitchFamily="34" charset="-122"/>
              </a:rPr>
              <a:t>                        目   录</a:t>
            </a:r>
          </a:p>
        </p:txBody>
      </p:sp>
      <p:grpSp>
        <p:nvGrpSpPr>
          <p:cNvPr id="16" name="组合 1"/>
          <p:cNvGrpSpPr/>
          <p:nvPr/>
        </p:nvGrpSpPr>
        <p:grpSpPr bwMode="auto">
          <a:xfrm>
            <a:off x="2303462" y="1628798"/>
            <a:ext cx="7585075" cy="1525301"/>
            <a:chOff x="928688" y="1500188"/>
            <a:chExt cx="7585720" cy="1525587"/>
          </a:xfrm>
        </p:grpSpPr>
        <p:sp>
          <p:nvSpPr>
            <p:cNvPr id="19" name="AutoShape 37"/>
            <p:cNvSpPr>
              <a:spLocks noChangeArrowheads="1"/>
            </p:cNvSpPr>
            <p:nvPr/>
          </p:nvSpPr>
          <p:spPr bwMode="gray">
            <a:xfrm>
              <a:off x="1915170" y="2376487"/>
              <a:ext cx="6599238" cy="630238"/>
            </a:xfrm>
            <a:prstGeom prst="roundRect">
              <a:avLst>
                <a:gd name="adj" fmla="val 16667"/>
              </a:avLst>
            </a:prstGeom>
            <a:solidFill>
              <a:schemeClr val="tx2">
                <a:lumMod val="60000"/>
                <a:lumOff val="40000"/>
              </a:schemeClr>
            </a:solidFill>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2"/>
            </a:fillRef>
            <a:effectRef idx="1">
              <a:schemeClr val="accent2"/>
            </a:effectRef>
            <a:fontRef idx="minor">
              <a:schemeClr val="lt1"/>
            </a:fontRef>
          </p:style>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defRPr/>
              </a:pPr>
              <a:r>
                <a:rPr lang="zh-CN" altLang="en-US" sz="2800" b="1" dirty="0">
                  <a:solidFill>
                    <a:schemeClr val="bg1"/>
                  </a:solidFill>
                  <a:latin typeface="微软雅黑" panose="020B0503020204020204" pitchFamily="34" charset="-122"/>
                  <a:ea typeface="微软雅黑" panose="020B0503020204020204" pitchFamily="34" charset="-122"/>
                  <a:sym typeface="+mn-ea"/>
                </a:rPr>
                <a:t>保温隔热涂料检测方法</a:t>
              </a:r>
            </a:p>
          </p:txBody>
        </p:sp>
        <p:sp>
          <p:nvSpPr>
            <p:cNvPr id="20" name="AutoShape 39"/>
            <p:cNvSpPr>
              <a:spLocks noChangeArrowheads="1"/>
            </p:cNvSpPr>
            <p:nvPr/>
          </p:nvSpPr>
          <p:spPr bwMode="gray">
            <a:xfrm>
              <a:off x="928688" y="2357438"/>
              <a:ext cx="728662" cy="668337"/>
            </a:xfrm>
            <a:prstGeom prst="hexagon">
              <a:avLst>
                <a:gd name="adj" fmla="val 28569"/>
                <a:gd name="vf" fmla="val 115470"/>
              </a:avLst>
            </a:prstGeom>
            <a:solidFill>
              <a:schemeClr val="tx2">
                <a:lumMod val="60000"/>
                <a:lumOff val="40000"/>
              </a:schemeClr>
            </a:solidFill>
            <a:ln w="28575" algn="ctr">
              <a:solidFill>
                <a:schemeClr val="bg1"/>
              </a:solidFill>
              <a:miter lim="800000"/>
            </a:ln>
            <a:effectLst>
              <a:outerShdw dist="63500" dir="2212194" algn="ctr" rotWithShape="0">
                <a:schemeClr val="tx1">
                  <a:alpha val="50000"/>
                </a:schemeClr>
              </a:outerShdw>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a:solidFill>
                    <a:schemeClr val="bg1"/>
                  </a:solidFill>
                  <a:latin typeface="Times New Roman" panose="02020603050405020304" charset="0"/>
                  <a:ea typeface="Gulim" panose="020B0600000101010101" pitchFamily="34" charset="-127"/>
                </a:rPr>
                <a:t>2</a:t>
              </a:r>
              <a:endParaRPr lang="en-US" altLang="ko-KR" sz="2400" b="1">
                <a:solidFill>
                  <a:schemeClr val="bg1"/>
                </a:solidFill>
                <a:latin typeface="Times New Roman" panose="02020603050405020304" charset="0"/>
                <a:ea typeface="Gulim" panose="020B0600000101010101" pitchFamily="34" charset="-127"/>
              </a:endParaRPr>
            </a:p>
          </p:txBody>
        </p:sp>
        <p:sp>
          <p:nvSpPr>
            <p:cNvPr id="21" name="AutoShape 37"/>
            <p:cNvSpPr>
              <a:spLocks noChangeArrowheads="1"/>
            </p:cNvSpPr>
            <p:nvPr/>
          </p:nvSpPr>
          <p:spPr bwMode="gray">
            <a:xfrm>
              <a:off x="1915170" y="1519237"/>
              <a:ext cx="6599238" cy="630238"/>
            </a:xfrm>
            <a:prstGeom prst="roundRect">
              <a:avLst>
                <a:gd name="adj" fmla="val 16667"/>
              </a:avLst>
            </a:prstGeom>
            <a:solidFill>
              <a:schemeClr val="tx2">
                <a:lumMod val="60000"/>
                <a:lumOff val="4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dirty="0">
                  <a:solidFill>
                    <a:schemeClr val="bg1"/>
                  </a:solidFill>
                  <a:latin typeface="微软雅黑" panose="020B0503020204020204" pitchFamily="34" charset="-122"/>
                  <a:ea typeface="微软雅黑" panose="020B0503020204020204" pitchFamily="34" charset="-122"/>
                </a:rPr>
                <a:t>项目研究的背景及意义</a:t>
              </a:r>
            </a:p>
          </p:txBody>
        </p:sp>
        <p:sp>
          <p:nvSpPr>
            <p:cNvPr id="22" name="AutoShape 39"/>
            <p:cNvSpPr>
              <a:spLocks noChangeArrowheads="1"/>
            </p:cNvSpPr>
            <p:nvPr/>
          </p:nvSpPr>
          <p:spPr bwMode="gray">
            <a:xfrm>
              <a:off x="928688" y="1500188"/>
              <a:ext cx="728662" cy="668337"/>
            </a:xfrm>
            <a:prstGeom prst="hexagon">
              <a:avLst>
                <a:gd name="adj" fmla="val 28569"/>
                <a:gd name="vf" fmla="val 115470"/>
              </a:avLst>
            </a:prstGeom>
            <a:solidFill>
              <a:schemeClr val="tx2">
                <a:lumMod val="60000"/>
                <a:lumOff val="40000"/>
              </a:schemeClr>
            </a:solidFill>
            <a:ln w="28575" algn="ctr">
              <a:solidFill>
                <a:schemeClr val="bg1"/>
              </a:solidFill>
              <a:miter lim="800000"/>
            </a:ln>
            <a:effectLst>
              <a:outerShdw dist="63500" dir="2212194" algn="ctr" rotWithShape="0">
                <a:schemeClr val="tx1">
                  <a:alpha val="50000"/>
                </a:schemeClr>
              </a:outerShdw>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a:solidFill>
                    <a:schemeClr val="bg1"/>
                  </a:solidFill>
                  <a:latin typeface="Times New Roman" panose="02020603050405020304" charset="0"/>
                  <a:ea typeface="Gulim" panose="020B0600000101010101" pitchFamily="34" charset="-127"/>
                </a:rPr>
                <a:t>1</a:t>
              </a:r>
              <a:endParaRPr lang="en-US" altLang="ko-KR" sz="2400" b="1">
                <a:solidFill>
                  <a:schemeClr val="bg1"/>
                </a:solidFill>
                <a:latin typeface="Times New Roman" panose="02020603050405020304" charset="0"/>
                <a:ea typeface="Gulim" panose="020B0600000101010101" pitchFamily="34" charset="-127"/>
              </a:endParaRPr>
            </a:p>
          </p:txBody>
        </p:sp>
      </p:grpSp>
      <p:grpSp>
        <p:nvGrpSpPr>
          <p:cNvPr id="8" name="组合 1">
            <a:extLst>
              <a:ext uri="{FF2B5EF4-FFF2-40B4-BE49-F238E27FC236}">
                <a16:creationId xmlns:a16="http://schemas.microsoft.com/office/drawing/2014/main" id="{CB9C2079-44C7-4527-9978-F075CDD585D6}"/>
              </a:ext>
            </a:extLst>
          </p:cNvPr>
          <p:cNvGrpSpPr/>
          <p:nvPr/>
        </p:nvGrpSpPr>
        <p:grpSpPr bwMode="auto">
          <a:xfrm>
            <a:off x="2320797" y="3342978"/>
            <a:ext cx="7594107" cy="1525301"/>
            <a:chOff x="922359" y="1500188"/>
            <a:chExt cx="7594753" cy="1525587"/>
          </a:xfrm>
        </p:grpSpPr>
        <p:sp>
          <p:nvSpPr>
            <p:cNvPr id="9" name="AutoShape 37">
              <a:extLst>
                <a:ext uri="{FF2B5EF4-FFF2-40B4-BE49-F238E27FC236}">
                  <a16:creationId xmlns:a16="http://schemas.microsoft.com/office/drawing/2014/main" id="{9329ED08-2A32-4492-B6FA-26AC19F16ED2}"/>
                </a:ext>
              </a:extLst>
            </p:cNvPr>
            <p:cNvSpPr>
              <a:spLocks noChangeArrowheads="1"/>
            </p:cNvSpPr>
            <p:nvPr/>
          </p:nvSpPr>
          <p:spPr bwMode="gray">
            <a:xfrm>
              <a:off x="1917874" y="2357438"/>
              <a:ext cx="6599238" cy="630238"/>
            </a:xfrm>
            <a:prstGeom prst="roundRect">
              <a:avLst>
                <a:gd name="adj" fmla="val 16667"/>
              </a:avLst>
            </a:prstGeom>
            <a:solidFill>
              <a:schemeClr val="tx2">
                <a:lumMod val="60000"/>
                <a:lumOff val="40000"/>
              </a:schemeClr>
            </a:solidFill>
            <a:extLst>
              <a:ext uri="{91240B29-F687-4F45-9708-019B960494DF}">
                <a14:hiddenLine xmlns:a14="http://schemas.microsoft.com/office/drawing/2010/main" w="9525">
                  <a:solidFill>
                    <a:srgbClr val="000000"/>
                  </a:solidFill>
                  <a:round/>
                </a14:hiddenLine>
              </a:ext>
            </a:extLst>
          </p:spPr>
          <p:style>
            <a:lnRef idx="3">
              <a:schemeClr val="lt1"/>
            </a:lnRef>
            <a:fillRef idx="1">
              <a:schemeClr val="accent2"/>
            </a:fillRef>
            <a:effectRef idx="1">
              <a:schemeClr val="accent2"/>
            </a:effectRef>
            <a:fontRef idx="minor">
              <a:schemeClr val="lt1"/>
            </a:fontRef>
          </p:style>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defRPr/>
              </a:pPr>
              <a:r>
                <a:rPr lang="zh-CN" altLang="en-US" sz="2800" b="1" dirty="0">
                  <a:solidFill>
                    <a:schemeClr val="bg1"/>
                  </a:solidFill>
                  <a:latin typeface="微软雅黑" panose="020B0503020204020204" pitchFamily="34" charset="-122"/>
                  <a:ea typeface="微软雅黑" panose="020B0503020204020204" pitchFamily="34" charset="-122"/>
                </a:rPr>
                <a:t>节能性能测试数据分析</a:t>
              </a:r>
              <a:endParaRPr lang="zh-CN" altLang="en-US" sz="2800" b="1" dirty="0">
                <a:solidFill>
                  <a:schemeClr val="bg1"/>
                </a:solidFill>
                <a:latin typeface="微软雅黑" panose="020B0503020204020204" pitchFamily="34" charset="-122"/>
                <a:ea typeface="微软雅黑" panose="020B0503020204020204" pitchFamily="34" charset="-122"/>
                <a:sym typeface="+mn-ea"/>
              </a:endParaRPr>
            </a:p>
          </p:txBody>
        </p:sp>
        <p:sp>
          <p:nvSpPr>
            <p:cNvPr id="10" name="AutoShape 39">
              <a:extLst>
                <a:ext uri="{FF2B5EF4-FFF2-40B4-BE49-F238E27FC236}">
                  <a16:creationId xmlns:a16="http://schemas.microsoft.com/office/drawing/2014/main" id="{04AA3F4B-E7A7-4D41-BF5E-01D78B9D658A}"/>
                </a:ext>
              </a:extLst>
            </p:cNvPr>
            <p:cNvSpPr>
              <a:spLocks noChangeArrowheads="1"/>
            </p:cNvSpPr>
            <p:nvPr/>
          </p:nvSpPr>
          <p:spPr bwMode="gray">
            <a:xfrm>
              <a:off x="922359" y="2357438"/>
              <a:ext cx="734990" cy="668337"/>
            </a:xfrm>
            <a:prstGeom prst="hexagon">
              <a:avLst>
                <a:gd name="adj" fmla="val 28569"/>
                <a:gd name="vf" fmla="val 115470"/>
              </a:avLst>
            </a:prstGeom>
            <a:solidFill>
              <a:schemeClr val="tx2">
                <a:lumMod val="60000"/>
                <a:lumOff val="40000"/>
              </a:schemeClr>
            </a:solidFill>
            <a:ln w="28575" algn="ctr">
              <a:solidFill>
                <a:schemeClr val="bg1"/>
              </a:solidFill>
              <a:miter lim="800000"/>
            </a:ln>
            <a:effectLst>
              <a:outerShdw dist="63500" dir="2212194" algn="ctr" rotWithShape="0">
                <a:schemeClr val="tx1">
                  <a:alpha val="50000"/>
                </a:schemeClr>
              </a:outerShdw>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dirty="0">
                  <a:solidFill>
                    <a:schemeClr val="bg1"/>
                  </a:solidFill>
                  <a:latin typeface="Times New Roman" panose="02020603050405020304" charset="0"/>
                  <a:ea typeface="Gulim" panose="020B0600000101010101" pitchFamily="34" charset="-127"/>
                </a:rPr>
                <a:t>4</a:t>
              </a:r>
              <a:endParaRPr lang="en-US" altLang="ko-KR" sz="2400" b="1" dirty="0">
                <a:solidFill>
                  <a:schemeClr val="bg1"/>
                </a:solidFill>
                <a:latin typeface="Times New Roman" panose="02020603050405020304" charset="0"/>
                <a:ea typeface="Gulim" panose="020B0600000101010101" pitchFamily="34" charset="-127"/>
              </a:endParaRPr>
            </a:p>
          </p:txBody>
        </p:sp>
        <p:sp>
          <p:nvSpPr>
            <p:cNvPr id="11" name="AutoShape 37">
              <a:extLst>
                <a:ext uri="{FF2B5EF4-FFF2-40B4-BE49-F238E27FC236}">
                  <a16:creationId xmlns:a16="http://schemas.microsoft.com/office/drawing/2014/main" id="{DBCD9DD6-894C-4305-AFCB-58ADFBA40EDB}"/>
                </a:ext>
              </a:extLst>
            </p:cNvPr>
            <p:cNvSpPr>
              <a:spLocks noChangeArrowheads="1"/>
            </p:cNvSpPr>
            <p:nvPr/>
          </p:nvSpPr>
          <p:spPr bwMode="gray">
            <a:xfrm>
              <a:off x="1915170" y="1519237"/>
              <a:ext cx="6599238" cy="630238"/>
            </a:xfrm>
            <a:prstGeom prst="roundRect">
              <a:avLst>
                <a:gd name="adj" fmla="val 16667"/>
              </a:avLst>
            </a:prstGeom>
            <a:solidFill>
              <a:schemeClr val="tx2">
                <a:lumMod val="60000"/>
                <a:lumOff val="4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dirty="0">
                  <a:solidFill>
                    <a:schemeClr val="bg1"/>
                  </a:solidFill>
                  <a:latin typeface="微软雅黑" panose="020B0503020204020204" pitchFamily="34" charset="-122"/>
                  <a:ea typeface="微软雅黑" panose="020B0503020204020204" pitchFamily="34" charset="-122"/>
                </a:rPr>
                <a:t>节能性能评价测试方案</a:t>
              </a:r>
            </a:p>
          </p:txBody>
        </p:sp>
        <p:sp>
          <p:nvSpPr>
            <p:cNvPr id="12" name="AutoShape 39">
              <a:extLst>
                <a:ext uri="{FF2B5EF4-FFF2-40B4-BE49-F238E27FC236}">
                  <a16:creationId xmlns:a16="http://schemas.microsoft.com/office/drawing/2014/main" id="{97945E09-98D2-4C24-8D91-C25408C66F76}"/>
                </a:ext>
              </a:extLst>
            </p:cNvPr>
            <p:cNvSpPr>
              <a:spLocks noChangeArrowheads="1"/>
            </p:cNvSpPr>
            <p:nvPr/>
          </p:nvSpPr>
          <p:spPr bwMode="gray">
            <a:xfrm>
              <a:off x="928688" y="1500188"/>
              <a:ext cx="728662" cy="668337"/>
            </a:xfrm>
            <a:prstGeom prst="hexagon">
              <a:avLst>
                <a:gd name="adj" fmla="val 28569"/>
                <a:gd name="vf" fmla="val 115470"/>
              </a:avLst>
            </a:prstGeom>
            <a:solidFill>
              <a:schemeClr val="tx2">
                <a:lumMod val="60000"/>
                <a:lumOff val="40000"/>
              </a:schemeClr>
            </a:solidFill>
            <a:ln w="28575" algn="ctr">
              <a:solidFill>
                <a:schemeClr val="bg1"/>
              </a:solidFill>
              <a:miter lim="800000"/>
            </a:ln>
            <a:effectLst>
              <a:outerShdw dist="63500" dir="2212194" algn="ctr" rotWithShape="0">
                <a:schemeClr val="tx1">
                  <a:alpha val="50000"/>
                </a:schemeClr>
              </a:outerShdw>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dirty="0">
                  <a:solidFill>
                    <a:schemeClr val="bg1"/>
                  </a:solidFill>
                  <a:latin typeface="Times New Roman" panose="02020603050405020304" charset="0"/>
                  <a:ea typeface="Gulim" panose="020B0600000101010101" pitchFamily="34" charset="-127"/>
                </a:rPr>
                <a:t>3</a:t>
              </a:r>
              <a:endParaRPr lang="en-US" altLang="ko-KR" sz="2400" b="1" dirty="0">
                <a:solidFill>
                  <a:schemeClr val="bg1"/>
                </a:solidFill>
                <a:latin typeface="Times New Roman" panose="02020603050405020304" charset="0"/>
                <a:ea typeface="Gulim" panose="020B0600000101010101" pitchFamily="34" charset="-127"/>
              </a:endParaRPr>
            </a:p>
          </p:txBody>
        </p:sp>
      </p:grpSp>
      <p:grpSp>
        <p:nvGrpSpPr>
          <p:cNvPr id="13" name="组合 1">
            <a:extLst>
              <a:ext uri="{FF2B5EF4-FFF2-40B4-BE49-F238E27FC236}">
                <a16:creationId xmlns:a16="http://schemas.microsoft.com/office/drawing/2014/main" id="{8BECD6A5-9785-4DBC-B424-9E2AAEF06D21}"/>
              </a:ext>
            </a:extLst>
          </p:cNvPr>
          <p:cNvGrpSpPr/>
          <p:nvPr/>
        </p:nvGrpSpPr>
        <p:grpSpPr bwMode="auto">
          <a:xfrm>
            <a:off x="2320798" y="5057156"/>
            <a:ext cx="7591404" cy="554037"/>
            <a:chOff x="928688" y="1500188"/>
            <a:chExt cx="7585720" cy="668337"/>
          </a:xfrm>
        </p:grpSpPr>
        <p:sp>
          <p:nvSpPr>
            <p:cNvPr id="17" name="AutoShape 37">
              <a:extLst>
                <a:ext uri="{FF2B5EF4-FFF2-40B4-BE49-F238E27FC236}">
                  <a16:creationId xmlns:a16="http://schemas.microsoft.com/office/drawing/2014/main" id="{4C80EACE-7273-4C41-B830-A06E4C49E418}"/>
                </a:ext>
              </a:extLst>
            </p:cNvPr>
            <p:cNvSpPr>
              <a:spLocks noChangeArrowheads="1"/>
            </p:cNvSpPr>
            <p:nvPr/>
          </p:nvSpPr>
          <p:spPr bwMode="gray">
            <a:xfrm>
              <a:off x="1915170" y="1519237"/>
              <a:ext cx="6599238" cy="630238"/>
            </a:xfrm>
            <a:prstGeom prst="roundRect">
              <a:avLst>
                <a:gd name="adj" fmla="val 16667"/>
              </a:avLst>
            </a:prstGeom>
            <a:solidFill>
              <a:schemeClr val="tx2">
                <a:lumMod val="60000"/>
                <a:lumOff val="4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dirty="0">
                  <a:solidFill>
                    <a:schemeClr val="bg1"/>
                  </a:solidFill>
                  <a:latin typeface="微软雅黑" panose="020B0503020204020204" pitchFamily="34" charset="-122"/>
                  <a:ea typeface="微软雅黑" panose="020B0503020204020204" pitchFamily="34" charset="-122"/>
                </a:rPr>
                <a:t>结论</a:t>
              </a:r>
            </a:p>
          </p:txBody>
        </p:sp>
        <p:sp>
          <p:nvSpPr>
            <p:cNvPr id="18" name="AutoShape 39">
              <a:extLst>
                <a:ext uri="{FF2B5EF4-FFF2-40B4-BE49-F238E27FC236}">
                  <a16:creationId xmlns:a16="http://schemas.microsoft.com/office/drawing/2014/main" id="{9D79480F-806F-4BF5-8564-262897CA78BF}"/>
                </a:ext>
              </a:extLst>
            </p:cNvPr>
            <p:cNvSpPr>
              <a:spLocks noChangeArrowheads="1"/>
            </p:cNvSpPr>
            <p:nvPr/>
          </p:nvSpPr>
          <p:spPr bwMode="gray">
            <a:xfrm>
              <a:off x="928688" y="1500188"/>
              <a:ext cx="728662" cy="668337"/>
            </a:xfrm>
            <a:prstGeom prst="hexagon">
              <a:avLst>
                <a:gd name="adj" fmla="val 28569"/>
                <a:gd name="vf" fmla="val 115470"/>
              </a:avLst>
            </a:prstGeom>
            <a:solidFill>
              <a:schemeClr val="tx2">
                <a:lumMod val="60000"/>
                <a:lumOff val="40000"/>
              </a:schemeClr>
            </a:solidFill>
            <a:ln w="28575" algn="ctr">
              <a:solidFill>
                <a:schemeClr val="bg1"/>
              </a:solidFill>
              <a:miter lim="800000"/>
            </a:ln>
            <a:effectLst>
              <a:outerShdw dist="63500" dir="2212194" algn="ctr" rotWithShape="0">
                <a:schemeClr val="tx1">
                  <a:alpha val="50000"/>
                </a:schemeClr>
              </a:outerShdw>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dirty="0">
                  <a:solidFill>
                    <a:schemeClr val="bg1"/>
                  </a:solidFill>
                  <a:latin typeface="Times New Roman" panose="02020603050405020304" charset="0"/>
                  <a:ea typeface="Gulim" panose="020B0600000101010101" pitchFamily="34" charset="-127"/>
                </a:rPr>
                <a:t>5</a:t>
              </a:r>
              <a:endParaRPr lang="en-US" altLang="ko-KR" sz="2400" b="1" dirty="0">
                <a:solidFill>
                  <a:schemeClr val="bg1"/>
                </a:solidFill>
                <a:latin typeface="Times New Roman" panose="02020603050405020304" charset="0"/>
                <a:ea typeface="Gulim" panose="020B0600000101010101" pitchFamily="34" charset="-127"/>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6A4275-3DD7-4BF0-B262-7733BC466D19}"/>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三、保温隔热涂料节能性能评价测试方案</a:t>
            </a:r>
          </a:p>
        </p:txBody>
      </p:sp>
      <p:sp>
        <p:nvSpPr>
          <p:cNvPr id="3" name="文本框 2">
            <a:extLst>
              <a:ext uri="{FF2B5EF4-FFF2-40B4-BE49-F238E27FC236}">
                <a16:creationId xmlns:a16="http://schemas.microsoft.com/office/drawing/2014/main" id="{2F0292CF-BAFD-4C11-BAD3-051899D64AE4}"/>
              </a:ext>
            </a:extLst>
          </p:cNvPr>
          <p:cNvSpPr txBox="1"/>
          <p:nvPr/>
        </p:nvSpPr>
        <p:spPr>
          <a:xfrm>
            <a:off x="911424" y="2320820"/>
            <a:ext cx="10081120" cy="4355038"/>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第一阶段 空白试验</a:t>
            </a:r>
            <a:endParaRPr lang="en-US" altLang="zh-CN" sz="2200" b="1" dirty="0">
              <a:solidFill>
                <a:srgbClr val="00B0F0"/>
              </a:solidFill>
              <a:latin typeface="微软雅黑" panose="020B0503020204020204" pitchFamily="34" charset="-122"/>
              <a:ea typeface="微软雅黑" panose="020B0503020204020204" pitchFamily="34" charset="-122"/>
            </a:endParaRPr>
          </a:p>
          <a:p>
            <a:pPr>
              <a:lnSpc>
                <a:spcPct val="150000"/>
              </a:lnSpc>
            </a:pPr>
            <a:endParaRPr lang="en-US" altLang="zh-CN" dirty="0"/>
          </a:p>
          <a:p>
            <a:pPr>
              <a:lnSpc>
                <a:spcPct val="150000"/>
              </a:lnSpc>
            </a:pPr>
            <a:r>
              <a:rPr lang="en-US" altLang="zh-CN" sz="2000" b="1" dirty="0">
                <a:latin typeface="楷体" panose="02010609060101010101" pitchFamily="49" charset="-122"/>
                <a:ea typeface="楷体" panose="02010609060101010101" pitchFamily="49" charset="-122"/>
              </a:rPr>
              <a:t>1.1</a:t>
            </a:r>
            <a:r>
              <a:rPr lang="zh-CN" altLang="en-US" sz="2000" b="1" dirty="0">
                <a:latin typeface="楷体" panose="02010609060101010101" pitchFamily="49" charset="-122"/>
                <a:ea typeface="楷体" panose="02010609060101010101" pitchFamily="49" charset="-122"/>
              </a:rPr>
              <a:t>、自然条件下无温湿度控制</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测试内容：监控两个空白测试房在自然状态下温湿度等数据的变化趋势；</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测试目的：通过测试确认测试房间土建基础无明显差异，保证能耗基线相同。</a:t>
            </a:r>
            <a:endParaRPr lang="en-US" altLang="zh-CN" sz="2000" b="1" dirty="0">
              <a:latin typeface="楷体" panose="02010609060101010101" pitchFamily="49" charset="-122"/>
              <a:ea typeface="楷体" panose="02010609060101010101" pitchFamily="49" charset="-122"/>
            </a:endParaRPr>
          </a:p>
          <a:p>
            <a:pPr>
              <a:lnSpc>
                <a:spcPct val="150000"/>
              </a:lnSpc>
            </a:pPr>
            <a:endParaRPr lang="en-US"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1.2</a:t>
            </a:r>
            <a:r>
              <a:rPr lang="zh-CN" altLang="en-US" sz="2000" b="1" dirty="0">
                <a:latin typeface="楷体" panose="02010609060101010101" pitchFamily="49" charset="-122"/>
                <a:ea typeface="楷体" panose="02010609060101010101" pitchFamily="49" charset="-122"/>
              </a:rPr>
              <a:t>、控温条件（温度</a:t>
            </a:r>
            <a:r>
              <a:rPr lang="en-US" altLang="zh-CN" sz="2000" b="1" dirty="0">
                <a:latin typeface="楷体" panose="02010609060101010101" pitchFamily="49" charset="-122"/>
                <a:ea typeface="楷体" panose="02010609060101010101" pitchFamily="49" charset="-122"/>
              </a:rPr>
              <a:t>23℃</a:t>
            </a:r>
            <a:r>
              <a:rPr lang="zh-CN" altLang="en-US" sz="2000" b="1" dirty="0">
                <a:latin typeface="楷体" panose="02010609060101010101" pitchFamily="49" charset="-122"/>
                <a:ea typeface="楷体" panose="02010609060101010101" pitchFamily="49" charset="-122"/>
              </a:rPr>
              <a:t>、相对湿度</a:t>
            </a:r>
            <a:r>
              <a:rPr lang="en-US" altLang="zh-CN" sz="2000" b="1" dirty="0">
                <a:latin typeface="楷体" panose="02010609060101010101" pitchFamily="49" charset="-122"/>
                <a:ea typeface="楷体" panose="02010609060101010101" pitchFamily="49" charset="-122"/>
              </a:rPr>
              <a:t>50%</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测试内容：监控两个空白测试房在控温控湿条件下耗电量、温湿度等数据的变化趋势；</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测试目的：通过测试确认测试评价系统设备模块无明显差异，保证能耗基线相同。</a:t>
            </a:r>
            <a:endParaRPr lang="en-US" altLang="zh-CN" sz="2000" b="1" dirty="0">
              <a:latin typeface="楷体" panose="02010609060101010101" pitchFamily="49" charset="-122"/>
              <a:ea typeface="楷体" panose="02010609060101010101" pitchFamily="49" charset="-122"/>
            </a:endParaRPr>
          </a:p>
          <a:p>
            <a:endParaRPr lang="zh-CN" altLang="en-US" dirty="0"/>
          </a:p>
        </p:txBody>
      </p:sp>
      <p:sp>
        <p:nvSpPr>
          <p:cNvPr id="5" name="文本框 4">
            <a:extLst>
              <a:ext uri="{FF2B5EF4-FFF2-40B4-BE49-F238E27FC236}">
                <a16:creationId xmlns:a16="http://schemas.microsoft.com/office/drawing/2014/main" id="{59B4FCB5-CEF7-47C9-9E6B-453EA7214425}"/>
              </a:ext>
            </a:extLst>
          </p:cNvPr>
          <p:cNvSpPr txBox="1"/>
          <p:nvPr/>
        </p:nvSpPr>
        <p:spPr>
          <a:xfrm>
            <a:off x="983432" y="1556792"/>
            <a:ext cx="2088232" cy="461665"/>
          </a:xfrm>
          <a:prstGeom prst="rect">
            <a:avLst/>
          </a:prstGeom>
          <a:noFill/>
        </p:spPr>
        <p:txBody>
          <a:bodyPr wrap="square" rtlCol="0">
            <a:spAutoFit/>
          </a:bodyPr>
          <a:lstStyle/>
          <a:p>
            <a:r>
              <a:rPr lang="zh-CN" altLang="en-US" sz="2400" b="1" dirty="0">
                <a:solidFill>
                  <a:srgbClr val="00B0F0"/>
                </a:solidFill>
                <a:latin typeface="微软雅黑" panose="020B0503020204020204" pitchFamily="34" charset="-122"/>
                <a:ea typeface="微软雅黑" panose="020B0503020204020204" pitchFamily="34" charset="-122"/>
              </a:rPr>
              <a:t>夏季工况</a:t>
            </a:r>
          </a:p>
        </p:txBody>
      </p:sp>
    </p:spTree>
    <p:extLst>
      <p:ext uri="{BB962C8B-B14F-4D97-AF65-F5344CB8AC3E}">
        <p14:creationId xmlns:p14="http://schemas.microsoft.com/office/powerpoint/2010/main" val="293125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673F0C8-7CBE-418C-BA07-2A138A5D35A1}"/>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三、保温隔热涂料节能性能评价测试方案</a:t>
            </a:r>
          </a:p>
        </p:txBody>
      </p:sp>
      <p:sp>
        <p:nvSpPr>
          <p:cNvPr id="3" name="文本框 2">
            <a:extLst>
              <a:ext uri="{FF2B5EF4-FFF2-40B4-BE49-F238E27FC236}">
                <a16:creationId xmlns:a16="http://schemas.microsoft.com/office/drawing/2014/main" id="{1465AE7B-8F9B-4779-8C2B-86B544E4A30A}"/>
              </a:ext>
            </a:extLst>
          </p:cNvPr>
          <p:cNvSpPr txBox="1"/>
          <p:nvPr/>
        </p:nvSpPr>
        <p:spPr>
          <a:xfrm>
            <a:off x="983432" y="1556792"/>
            <a:ext cx="2088232" cy="461665"/>
          </a:xfrm>
          <a:prstGeom prst="rect">
            <a:avLst/>
          </a:prstGeom>
          <a:noFill/>
        </p:spPr>
        <p:txBody>
          <a:bodyPr wrap="square" rtlCol="0">
            <a:spAutoFit/>
          </a:bodyPr>
          <a:lstStyle/>
          <a:p>
            <a:r>
              <a:rPr lang="zh-CN" altLang="en-US" sz="2400" b="1" dirty="0">
                <a:solidFill>
                  <a:srgbClr val="00B0F0"/>
                </a:solidFill>
                <a:latin typeface="微软雅黑" panose="020B0503020204020204" pitchFamily="34" charset="-122"/>
                <a:ea typeface="微软雅黑" panose="020B0503020204020204" pitchFamily="34" charset="-122"/>
              </a:rPr>
              <a:t>夏季工况</a:t>
            </a:r>
          </a:p>
        </p:txBody>
      </p:sp>
      <p:sp>
        <p:nvSpPr>
          <p:cNvPr id="4" name="文本框 3">
            <a:extLst>
              <a:ext uri="{FF2B5EF4-FFF2-40B4-BE49-F238E27FC236}">
                <a16:creationId xmlns:a16="http://schemas.microsoft.com/office/drawing/2014/main" id="{1B0F623E-5E59-4FCA-B5AB-7E72AC8A8D63}"/>
              </a:ext>
            </a:extLst>
          </p:cNvPr>
          <p:cNvSpPr txBox="1"/>
          <p:nvPr/>
        </p:nvSpPr>
        <p:spPr>
          <a:xfrm>
            <a:off x="1055440" y="2204864"/>
            <a:ext cx="9721080" cy="3724096"/>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endParaRPr lang="en-US" altLang="zh-CN" dirty="0"/>
          </a:p>
          <a:p>
            <a:r>
              <a:rPr lang="en-US" altLang="zh-CN" sz="2000" b="1" dirty="0">
                <a:latin typeface="楷体" panose="02010609060101010101" pitchFamily="49" charset="-122"/>
                <a:ea typeface="楷体" panose="02010609060101010101" pitchFamily="49" charset="-122"/>
              </a:rPr>
              <a:t>2.1</a:t>
            </a:r>
            <a:r>
              <a:rPr lang="zh-CN" altLang="en-US" sz="2000" b="1" dirty="0">
                <a:latin typeface="楷体" panose="02010609060101010101" pitchFamily="49" charset="-122"/>
                <a:ea typeface="楷体" panose="02010609060101010101" pitchFamily="49" charset="-122"/>
              </a:rPr>
              <a:t>、自然条件下无温湿度控制</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测试内容：监控两个比对测试房在自然状态下温湿度等数据的变化趋势；</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测试目的：通过测试分析不同保温隔热做法在自然状态下能耗表现的差异。</a:t>
            </a:r>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r>
              <a:rPr lang="en-US" altLang="zh-CN" sz="2000" b="1" dirty="0">
                <a:latin typeface="楷体" panose="02010609060101010101" pitchFamily="49" charset="-122"/>
                <a:ea typeface="楷体" panose="02010609060101010101" pitchFamily="49" charset="-122"/>
              </a:rPr>
              <a:t>2.2</a:t>
            </a:r>
            <a:r>
              <a:rPr lang="zh-CN" altLang="en-US" sz="2000" b="1" dirty="0">
                <a:latin typeface="楷体" panose="02010609060101010101" pitchFamily="49" charset="-122"/>
                <a:ea typeface="楷体" panose="02010609060101010101" pitchFamily="49" charset="-122"/>
              </a:rPr>
              <a:t>、控温条件（温度</a:t>
            </a:r>
            <a:r>
              <a:rPr lang="en-US" altLang="zh-CN" sz="2000" b="1" dirty="0">
                <a:latin typeface="楷体" panose="02010609060101010101" pitchFamily="49" charset="-122"/>
                <a:ea typeface="楷体" panose="02010609060101010101" pitchFamily="49" charset="-122"/>
              </a:rPr>
              <a:t>23℃</a:t>
            </a:r>
            <a:r>
              <a:rPr lang="zh-CN" altLang="en-US" sz="2000" b="1" dirty="0">
                <a:latin typeface="楷体" panose="02010609060101010101" pitchFamily="49" charset="-122"/>
                <a:ea typeface="楷体" panose="02010609060101010101" pitchFamily="49" charset="-122"/>
              </a:rPr>
              <a:t>、相对湿度</a:t>
            </a:r>
            <a:r>
              <a:rPr lang="en-US" altLang="zh-CN" sz="2000" b="1" dirty="0">
                <a:latin typeface="楷体" panose="02010609060101010101" pitchFamily="49" charset="-122"/>
                <a:ea typeface="楷体" panose="02010609060101010101" pitchFamily="49" charset="-122"/>
              </a:rPr>
              <a:t>50%</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测试内容：监控两个比对测试房在控温控湿条件下温湿度等数据的变化趋势；</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测试目的：通过测试分析不同保温隔热做法在控温控湿下能耗表现的差异。</a:t>
            </a:r>
            <a:endParaRPr lang="en-US" altLang="zh-CN" sz="2000" b="1" dirty="0">
              <a:latin typeface="楷体" panose="02010609060101010101" pitchFamily="49" charset="-122"/>
              <a:ea typeface="楷体" panose="02010609060101010101" pitchFamily="49" charset="-122"/>
            </a:endParaRPr>
          </a:p>
          <a:p>
            <a:endParaRPr lang="zh-CN" altLang="en-US" dirty="0"/>
          </a:p>
        </p:txBody>
      </p:sp>
    </p:spTree>
    <p:extLst>
      <p:ext uri="{BB962C8B-B14F-4D97-AF65-F5344CB8AC3E}">
        <p14:creationId xmlns:p14="http://schemas.microsoft.com/office/powerpoint/2010/main" val="133804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E:\工作\CTC PPT模板图\新PPT模板\PSD\内页 辅助图形.png"/>
          <p:cNvPicPr>
            <a:picLocks noChangeAspect="1"/>
          </p:cNvPicPr>
          <p:nvPr/>
        </p:nvPicPr>
        <p:blipFill>
          <a:blip r:embed="rId2" cstate="print"/>
          <a:stretch>
            <a:fillRect/>
          </a:stretch>
        </p:blipFill>
        <p:spPr>
          <a:xfrm>
            <a:off x="4943872" y="5046634"/>
            <a:ext cx="7248128" cy="1811365"/>
          </a:xfrm>
          <a:prstGeom prst="rect">
            <a:avLst/>
          </a:prstGeom>
          <a:noFill/>
          <a:ln w="9525">
            <a:noFill/>
          </a:ln>
        </p:spPr>
      </p:pic>
      <p:sp>
        <p:nvSpPr>
          <p:cNvPr id="4" name="TextBox 1"/>
          <p:cNvSpPr txBox="1"/>
          <p:nvPr/>
        </p:nvSpPr>
        <p:spPr>
          <a:xfrm>
            <a:off x="2135560" y="749429"/>
            <a:ext cx="8136904"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5" name="文本框 4">
            <a:extLst>
              <a:ext uri="{FF2B5EF4-FFF2-40B4-BE49-F238E27FC236}">
                <a16:creationId xmlns:a16="http://schemas.microsoft.com/office/drawing/2014/main" id="{726E6E91-815D-43E7-8129-DAAE7E284606}"/>
              </a:ext>
            </a:extLst>
          </p:cNvPr>
          <p:cNvSpPr txBox="1"/>
          <p:nvPr/>
        </p:nvSpPr>
        <p:spPr>
          <a:xfrm>
            <a:off x="767408" y="1628800"/>
            <a:ext cx="5688632" cy="1538883"/>
          </a:xfrm>
          <a:prstGeom prst="rect">
            <a:avLst/>
          </a:prstGeom>
          <a:noFill/>
        </p:spPr>
        <p:txBody>
          <a:bodyPr wrap="square"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第一阶段 空白试验</a:t>
            </a:r>
            <a:endParaRPr lang="en-US" altLang="zh-CN" sz="20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1.1</a:t>
            </a:r>
            <a:r>
              <a:rPr lang="zh-CN" altLang="en-US" sz="2000" dirty="0">
                <a:latin typeface="楷体" panose="02010609060101010101" pitchFamily="49" charset="-122"/>
                <a:ea typeface="楷体" panose="02010609060101010101" pitchFamily="49" charset="-122"/>
              </a:rPr>
              <a:t>、自然条件下无温湿度控制</a:t>
            </a:r>
            <a:endParaRPr lang="en-US" altLang="zh-CN" sz="2000" dirty="0">
              <a:latin typeface="楷体" panose="02010609060101010101" pitchFamily="49" charset="-122"/>
              <a:ea typeface="楷体" panose="02010609060101010101" pitchFamily="49" charset="-122"/>
            </a:endParaRPr>
          </a:p>
          <a:p>
            <a:endParaRPr lang="en-US" altLang="zh-CN" dirty="0"/>
          </a:p>
          <a:p>
            <a:endParaRPr lang="en-US" altLang="zh-CN" dirty="0"/>
          </a:p>
          <a:p>
            <a:endParaRPr lang="zh-CN" altLang="en-US" dirty="0"/>
          </a:p>
        </p:txBody>
      </p:sp>
      <p:sp>
        <p:nvSpPr>
          <p:cNvPr id="7" name="文本框 6">
            <a:extLst>
              <a:ext uri="{FF2B5EF4-FFF2-40B4-BE49-F238E27FC236}">
                <a16:creationId xmlns:a16="http://schemas.microsoft.com/office/drawing/2014/main" id="{DCD7FE8C-8AE4-45FE-B6F1-C472E34BEE6A}"/>
              </a:ext>
            </a:extLst>
          </p:cNvPr>
          <p:cNvSpPr txBox="1"/>
          <p:nvPr/>
        </p:nvSpPr>
        <p:spPr>
          <a:xfrm>
            <a:off x="563724" y="2398241"/>
            <a:ext cx="4740188" cy="875881"/>
          </a:xfrm>
          <a:prstGeom prst="rect">
            <a:avLst/>
          </a:prstGeom>
          <a:noFill/>
        </p:spPr>
        <p:txBody>
          <a:bodyPr wrap="square">
            <a:spAutoFit/>
          </a:bodyPr>
          <a:lstStyle/>
          <a:p>
            <a:pPr marL="666750" indent="-666750" algn="just">
              <a:lnSpc>
                <a:spcPct val="150000"/>
              </a:lnSpc>
            </a:pP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实际测试时间：</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4</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23</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5</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日</a:t>
            </a:r>
          </a:p>
          <a:p>
            <a:pPr marL="666750" indent="-666750" algn="just">
              <a:lnSpc>
                <a:spcPct val="150000"/>
              </a:lnSpc>
            </a:pP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数据采用日期：</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4</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26</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5</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2</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日</a:t>
            </a:r>
          </a:p>
        </p:txBody>
      </p:sp>
      <p:graphicFrame>
        <p:nvGraphicFramePr>
          <p:cNvPr id="8" name="图表 7">
            <a:extLst>
              <a:ext uri="{FF2B5EF4-FFF2-40B4-BE49-F238E27FC236}">
                <a16:creationId xmlns:a16="http://schemas.microsoft.com/office/drawing/2014/main" id="{406BBB4F-4D07-4036-857D-9C6E969BA9AF}"/>
              </a:ext>
            </a:extLst>
          </p:cNvPr>
          <p:cNvGraphicFramePr/>
          <p:nvPr>
            <p:extLst>
              <p:ext uri="{D42A27DB-BD31-4B8C-83A1-F6EECF244321}">
                <p14:modId xmlns:p14="http://schemas.microsoft.com/office/powerpoint/2010/main" val="2058091229"/>
              </p:ext>
            </p:extLst>
          </p:nvPr>
        </p:nvGraphicFramePr>
        <p:xfrm>
          <a:off x="533992" y="3452897"/>
          <a:ext cx="4860925" cy="2816225"/>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D581C85D-038D-4FDA-B14F-BDEF021407F4}"/>
              </a:ext>
            </a:extLst>
          </p:cNvPr>
          <p:cNvSpPr txBox="1"/>
          <p:nvPr/>
        </p:nvSpPr>
        <p:spPr>
          <a:xfrm>
            <a:off x="6218980" y="3429000"/>
            <a:ext cx="4697912" cy="2328523"/>
          </a:xfrm>
          <a:prstGeom prst="rect">
            <a:avLst/>
          </a:prstGeom>
          <a:noFill/>
        </p:spPr>
        <p:txBody>
          <a:bodyPr wrap="square" rtlCol="0">
            <a:spAutoFit/>
          </a:bodyPr>
          <a:lstStyle/>
          <a:p>
            <a:pPr lvl="0" algn="just">
              <a:lnSpc>
                <a:spcPct val="150000"/>
              </a:lnSpc>
            </a:pP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两个测试房均未作外保温处理，测试期间的日平均温度变化趋势与室外温度的变化趋势趋于一致，且两个测试房间的温度值基本重合，单日最大温差为</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0.65℃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日平均温差为</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0.25℃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72A657-7A4D-4A25-87B8-577A7264942B}"/>
              </a:ext>
            </a:extLst>
          </p:cNvPr>
          <p:cNvSpPr txBox="1"/>
          <p:nvPr/>
        </p:nvSpPr>
        <p:spPr>
          <a:xfrm>
            <a:off x="2135560" y="749429"/>
            <a:ext cx="8208912"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21DE41F4-4FF6-43E4-8B9C-BCD9CE99C9A4}"/>
              </a:ext>
            </a:extLst>
          </p:cNvPr>
          <p:cNvSpPr txBox="1"/>
          <p:nvPr/>
        </p:nvSpPr>
        <p:spPr>
          <a:xfrm>
            <a:off x="767408" y="1628800"/>
            <a:ext cx="5688632" cy="1538883"/>
          </a:xfrm>
          <a:prstGeom prst="rect">
            <a:avLst/>
          </a:prstGeom>
          <a:noFill/>
        </p:spPr>
        <p:txBody>
          <a:bodyPr wrap="square"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第一阶段 空白试验</a:t>
            </a:r>
            <a:endParaRPr lang="en-US" altLang="zh-CN" sz="20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_GB2312" panose="02010609030101010101" pitchFamily="49" charset="-122"/>
                <a:ea typeface="楷体_GB2312" panose="02010609030101010101" pitchFamily="49" charset="-122"/>
              </a:rPr>
              <a:t>1.1</a:t>
            </a:r>
            <a:r>
              <a:rPr lang="zh-CN" altLang="en-US" sz="2000" dirty="0">
                <a:latin typeface="楷体_GB2312" panose="02010609030101010101" pitchFamily="49" charset="-122"/>
                <a:ea typeface="楷体_GB2312" panose="02010609030101010101" pitchFamily="49" charset="-122"/>
              </a:rPr>
              <a:t>、</a:t>
            </a:r>
            <a:r>
              <a:rPr lang="zh-CN" altLang="en-US" sz="2000" dirty="0">
                <a:latin typeface="楷体" panose="02010609060101010101" pitchFamily="49" charset="-122"/>
                <a:ea typeface="楷体" panose="02010609060101010101" pitchFamily="49" charset="-122"/>
              </a:rPr>
              <a:t>自然条件下无温湿度控制</a:t>
            </a:r>
            <a:endParaRPr lang="en-US" altLang="zh-CN" sz="2000" dirty="0">
              <a:latin typeface="楷体" panose="02010609060101010101" pitchFamily="49" charset="-122"/>
              <a:ea typeface="楷体" panose="02010609060101010101" pitchFamily="49" charset="-122"/>
            </a:endParaRPr>
          </a:p>
          <a:p>
            <a:endParaRPr lang="en-US" altLang="zh-CN" dirty="0"/>
          </a:p>
          <a:p>
            <a:endParaRPr lang="en-US" altLang="zh-CN" dirty="0"/>
          </a:p>
          <a:p>
            <a:endParaRPr lang="zh-CN" altLang="en-US" dirty="0"/>
          </a:p>
        </p:txBody>
      </p:sp>
      <p:graphicFrame>
        <p:nvGraphicFramePr>
          <p:cNvPr id="4" name="图表 3">
            <a:extLst>
              <a:ext uri="{FF2B5EF4-FFF2-40B4-BE49-F238E27FC236}">
                <a16:creationId xmlns:a16="http://schemas.microsoft.com/office/drawing/2014/main" id="{49824CEF-B53C-4A4C-9F34-FF92C9D4022B}"/>
              </a:ext>
            </a:extLst>
          </p:cNvPr>
          <p:cNvGraphicFramePr/>
          <p:nvPr>
            <p:extLst>
              <p:ext uri="{D42A27DB-BD31-4B8C-83A1-F6EECF244321}">
                <p14:modId xmlns:p14="http://schemas.microsoft.com/office/powerpoint/2010/main" val="2593858314"/>
              </p:ext>
            </p:extLst>
          </p:nvPr>
        </p:nvGraphicFramePr>
        <p:xfrm>
          <a:off x="780875" y="2492895"/>
          <a:ext cx="4811069" cy="2999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a:extLst>
              <a:ext uri="{FF2B5EF4-FFF2-40B4-BE49-F238E27FC236}">
                <a16:creationId xmlns:a16="http://schemas.microsoft.com/office/drawing/2014/main" id="{440D6939-7BCB-4A13-836A-983CC23F6AF5}"/>
              </a:ext>
            </a:extLst>
          </p:cNvPr>
          <p:cNvGraphicFramePr/>
          <p:nvPr>
            <p:extLst>
              <p:ext uri="{D42A27DB-BD31-4B8C-83A1-F6EECF244321}">
                <p14:modId xmlns:p14="http://schemas.microsoft.com/office/powerpoint/2010/main" val="1717630405"/>
              </p:ext>
            </p:extLst>
          </p:nvPr>
        </p:nvGraphicFramePr>
        <p:xfrm>
          <a:off x="5951984" y="2398241"/>
          <a:ext cx="5274310" cy="3093720"/>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54B78C3D-5DAA-4CA8-9D2D-69A2EEE24DFB}"/>
              </a:ext>
            </a:extLst>
          </p:cNvPr>
          <p:cNvSpPr txBox="1"/>
          <p:nvPr/>
        </p:nvSpPr>
        <p:spPr>
          <a:xfrm>
            <a:off x="780875" y="5661248"/>
            <a:ext cx="4811069" cy="830997"/>
          </a:xfrm>
          <a:prstGeom prst="rect">
            <a:avLst/>
          </a:prstGeom>
          <a:noFill/>
        </p:spPr>
        <p:txBody>
          <a:bodyPr wrap="square" rtlCol="0">
            <a:spAutoFit/>
          </a:bodyPr>
          <a:lstStyle/>
          <a:p>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室外湿度变化较为剧烈在</a:t>
            </a:r>
            <a:r>
              <a:rPr lang="en-US" altLang="zh-CN" sz="1600" b="1" dirty="0">
                <a:effectLst/>
                <a:latin typeface="楷体" panose="02010609060101010101" pitchFamily="49" charset="-122"/>
                <a:ea typeface="楷体" panose="02010609060101010101" pitchFamily="49" charset="-122"/>
              </a:rPr>
              <a:t>46%~93%</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之间波动，两个房间由于自身墙体具有一定的保温隔热能力，自身气密性能较好，相对湿度变化并不剧烈</a:t>
            </a:r>
            <a:endParaRPr lang="zh-CN" altLang="en-US" sz="1600" dirty="0">
              <a:latin typeface="楷体" panose="02010609060101010101" pitchFamily="49" charset="-122"/>
              <a:ea typeface="楷体" panose="02010609060101010101" pitchFamily="49" charset="-122"/>
            </a:endParaRPr>
          </a:p>
        </p:txBody>
      </p:sp>
      <p:sp>
        <p:nvSpPr>
          <p:cNvPr id="9" name="文本框 8">
            <a:extLst>
              <a:ext uri="{FF2B5EF4-FFF2-40B4-BE49-F238E27FC236}">
                <a16:creationId xmlns:a16="http://schemas.microsoft.com/office/drawing/2014/main" id="{680DA635-09E9-4F3A-B6CF-63C1220E8D54}"/>
              </a:ext>
            </a:extLst>
          </p:cNvPr>
          <p:cNvSpPr txBox="1"/>
          <p:nvPr/>
        </p:nvSpPr>
        <p:spPr>
          <a:xfrm>
            <a:off x="5951984" y="5733256"/>
            <a:ext cx="5274310" cy="584775"/>
          </a:xfrm>
          <a:prstGeom prst="rect">
            <a:avLst/>
          </a:prstGeom>
          <a:noFill/>
        </p:spPr>
        <p:txBody>
          <a:bodyPr wrap="square" rtlCol="0">
            <a:spAutoFit/>
          </a:bodyPr>
          <a:lstStyle/>
          <a:p>
            <a:r>
              <a:rPr lang="zh-CN" altLang="zh-CN" sz="1600" b="1" dirty="0">
                <a:latin typeface="楷体" panose="02010609060101010101" pitchFamily="49" charset="-122"/>
                <a:ea typeface="楷体" panose="02010609060101010101" pitchFamily="49" charset="-122"/>
                <a:cs typeface="Times New Roman" panose="02020603050405020304" pitchFamily="18" charset="0"/>
              </a:rPr>
              <a:t>外墙内表面和外表面的温度变化也基本重合，变化趋势与室外温度变化基本一致</a:t>
            </a:r>
            <a:endParaRPr lang="zh-CN" altLang="en-US" sz="1600" b="1"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7505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7C568-DACA-41F2-8061-ECDE4ECF7028}"/>
              </a:ext>
            </a:extLst>
          </p:cNvPr>
          <p:cNvSpPr txBox="1"/>
          <p:nvPr/>
        </p:nvSpPr>
        <p:spPr>
          <a:xfrm>
            <a:off x="2135560" y="749429"/>
            <a:ext cx="7920880"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99F04EA3-5BE1-48A9-8C2B-EC29EC9CA63D}"/>
              </a:ext>
            </a:extLst>
          </p:cNvPr>
          <p:cNvSpPr txBox="1"/>
          <p:nvPr/>
        </p:nvSpPr>
        <p:spPr>
          <a:xfrm>
            <a:off x="695400" y="1878812"/>
            <a:ext cx="5688632" cy="1846659"/>
          </a:xfrm>
          <a:prstGeom prst="rect">
            <a:avLst/>
          </a:prstGeom>
          <a:noFill/>
        </p:spPr>
        <p:txBody>
          <a:bodyPr wrap="square"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第一阶段 空白试验</a:t>
            </a:r>
            <a:endParaRPr lang="en-US" altLang="zh-CN" sz="20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_GB2312" panose="02010609030101010101" pitchFamily="49" charset="-122"/>
                <a:ea typeface="楷体_GB2312" panose="02010609030101010101" pitchFamily="49" charset="-122"/>
              </a:rPr>
              <a:t>1.2</a:t>
            </a:r>
            <a:r>
              <a:rPr lang="zh-CN" altLang="en-US" sz="2000" dirty="0">
                <a:latin typeface="楷体_GB2312" panose="02010609030101010101" pitchFamily="49" charset="-122"/>
                <a:ea typeface="楷体_GB2312" panose="02010609030101010101" pitchFamily="49" charset="-122"/>
              </a:rPr>
              <a:t>、</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endParaRPr lang="en-US" altLang="zh-CN" sz="2000"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endParaRPr lang="zh-CN" altLang="en-US" dirty="0"/>
          </a:p>
        </p:txBody>
      </p:sp>
      <p:sp>
        <p:nvSpPr>
          <p:cNvPr id="7" name="文本框 6">
            <a:extLst>
              <a:ext uri="{FF2B5EF4-FFF2-40B4-BE49-F238E27FC236}">
                <a16:creationId xmlns:a16="http://schemas.microsoft.com/office/drawing/2014/main" id="{E8746647-4A1D-4788-AFC3-229E06300947}"/>
              </a:ext>
            </a:extLst>
          </p:cNvPr>
          <p:cNvSpPr txBox="1"/>
          <p:nvPr/>
        </p:nvSpPr>
        <p:spPr>
          <a:xfrm>
            <a:off x="839416" y="2554994"/>
            <a:ext cx="6096000" cy="875881"/>
          </a:xfrm>
          <a:prstGeom prst="rect">
            <a:avLst/>
          </a:prstGeom>
          <a:noFill/>
        </p:spPr>
        <p:txBody>
          <a:bodyPr wrap="square">
            <a:spAutoFit/>
          </a:bodyPr>
          <a:lstStyle/>
          <a:p>
            <a:pPr marL="666750" indent="-666750" algn="just">
              <a:lnSpc>
                <a:spcPct val="150000"/>
              </a:lnSpc>
            </a:pP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实际测试时间：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5</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28</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p>
          <a:p>
            <a:pPr marL="666750" indent="-666750" algn="just">
              <a:lnSpc>
                <a:spcPct val="150000"/>
              </a:lnSpc>
            </a:pP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数据采用日期：</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12</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19</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p>
        </p:txBody>
      </p:sp>
      <p:graphicFrame>
        <p:nvGraphicFramePr>
          <p:cNvPr id="8" name="图表 7">
            <a:extLst>
              <a:ext uri="{FF2B5EF4-FFF2-40B4-BE49-F238E27FC236}">
                <a16:creationId xmlns:a16="http://schemas.microsoft.com/office/drawing/2014/main" id="{69E2A1E7-EFA1-45B8-8EF9-77D4BF193057}"/>
              </a:ext>
            </a:extLst>
          </p:cNvPr>
          <p:cNvGraphicFramePr/>
          <p:nvPr>
            <p:extLst>
              <p:ext uri="{D42A27DB-BD31-4B8C-83A1-F6EECF244321}">
                <p14:modId xmlns:p14="http://schemas.microsoft.com/office/powerpoint/2010/main" val="1100532307"/>
              </p:ext>
            </p:extLst>
          </p:nvPr>
        </p:nvGraphicFramePr>
        <p:xfrm>
          <a:off x="783432" y="350938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a:extLst>
              <a:ext uri="{FF2B5EF4-FFF2-40B4-BE49-F238E27FC236}">
                <a16:creationId xmlns:a16="http://schemas.microsoft.com/office/drawing/2014/main" id="{DF9698D4-77E0-4D2A-895F-B89E3200AEE8}"/>
              </a:ext>
            </a:extLst>
          </p:cNvPr>
          <p:cNvSpPr txBox="1"/>
          <p:nvPr/>
        </p:nvSpPr>
        <p:spPr>
          <a:xfrm>
            <a:off x="6096000" y="3861048"/>
            <a:ext cx="4392488" cy="1908215"/>
          </a:xfrm>
          <a:prstGeom prst="rect">
            <a:avLst/>
          </a:prstGeom>
          <a:noFill/>
        </p:spPr>
        <p:txBody>
          <a:bodyPr wrap="square" rtlCol="0">
            <a:spAutoFit/>
          </a:bodyPr>
          <a:lstStyle/>
          <a:p>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测试期间两个空白测试房的单日耗电量基本趋于一致，单日耗电量最大差值为</a:t>
            </a:r>
            <a:r>
              <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rPr>
              <a:t>2.57kW·h</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，最小差值仅为</a:t>
            </a:r>
            <a:r>
              <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rPr>
              <a:t>0.08 </a:t>
            </a:r>
            <a:r>
              <a:rPr lang="en-US" altLang="zh-CN" sz="2000"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天平均耗电量差值为</a:t>
            </a:r>
            <a:r>
              <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rPr>
              <a:t>0.99 </a:t>
            </a:r>
            <a:r>
              <a:rPr lang="en-US" altLang="zh-CN" sz="2000"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a:t>
            </a:r>
          </a:p>
          <a:p>
            <a:endParaRPr lang="zh-CN" altLang="en-US" dirty="0"/>
          </a:p>
        </p:txBody>
      </p:sp>
    </p:spTree>
    <p:extLst>
      <p:ext uri="{BB962C8B-B14F-4D97-AF65-F5344CB8AC3E}">
        <p14:creationId xmlns:p14="http://schemas.microsoft.com/office/powerpoint/2010/main" val="203367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966341-D668-4A93-93BE-7E5F5FCE2FAE}"/>
              </a:ext>
            </a:extLst>
          </p:cNvPr>
          <p:cNvSpPr txBox="1"/>
          <p:nvPr/>
        </p:nvSpPr>
        <p:spPr>
          <a:xfrm>
            <a:off x="2135560" y="749429"/>
            <a:ext cx="7992888"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0ACE0BDC-F81D-4911-9910-DC031184020E}"/>
              </a:ext>
            </a:extLst>
          </p:cNvPr>
          <p:cNvSpPr txBox="1"/>
          <p:nvPr/>
        </p:nvSpPr>
        <p:spPr>
          <a:xfrm>
            <a:off x="767408" y="1628800"/>
            <a:ext cx="5688632" cy="1846659"/>
          </a:xfrm>
          <a:prstGeom prst="rect">
            <a:avLst/>
          </a:prstGeom>
          <a:noFill/>
        </p:spPr>
        <p:txBody>
          <a:bodyPr wrap="square"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第一阶段 空白试验</a:t>
            </a:r>
            <a:endParaRPr lang="en-US" altLang="zh-CN" sz="20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_GB2312" panose="02010609030101010101" pitchFamily="49" charset="-122"/>
                <a:ea typeface="楷体_GB2312" panose="02010609030101010101" pitchFamily="49" charset="-122"/>
              </a:rPr>
              <a:t>1.2</a:t>
            </a:r>
            <a:r>
              <a:rPr lang="zh-CN" altLang="en-US" sz="2000" dirty="0">
                <a:latin typeface="楷体_GB2312" panose="02010609030101010101" pitchFamily="49" charset="-122"/>
                <a:ea typeface="楷体_GB2312" panose="02010609030101010101" pitchFamily="49" charset="-122"/>
              </a:rPr>
              <a:t>、</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endParaRPr lang="en-US" altLang="zh-CN" sz="2000" dirty="0">
              <a:latin typeface="楷体_GB2312" panose="02010609030101010101" pitchFamily="49" charset="-122"/>
              <a:ea typeface="楷体_GB2312" panose="02010609030101010101" pitchFamily="49" charset="-122"/>
            </a:endParaRPr>
          </a:p>
          <a:p>
            <a:endParaRPr lang="en-US" altLang="zh-CN" dirty="0"/>
          </a:p>
          <a:p>
            <a:endParaRPr lang="en-US" altLang="zh-CN" dirty="0"/>
          </a:p>
          <a:p>
            <a:endParaRPr lang="zh-CN" altLang="en-US" dirty="0"/>
          </a:p>
        </p:txBody>
      </p:sp>
      <p:graphicFrame>
        <p:nvGraphicFramePr>
          <p:cNvPr id="4" name="图表 3">
            <a:extLst>
              <a:ext uri="{FF2B5EF4-FFF2-40B4-BE49-F238E27FC236}">
                <a16:creationId xmlns:a16="http://schemas.microsoft.com/office/drawing/2014/main" id="{FEE300A8-C0B4-4F24-9312-DA151AB7241E}"/>
              </a:ext>
            </a:extLst>
          </p:cNvPr>
          <p:cNvGraphicFramePr/>
          <p:nvPr>
            <p:extLst>
              <p:ext uri="{D42A27DB-BD31-4B8C-83A1-F6EECF244321}">
                <p14:modId xmlns:p14="http://schemas.microsoft.com/office/powerpoint/2010/main" val="1969342092"/>
              </p:ext>
            </p:extLst>
          </p:nvPr>
        </p:nvGraphicFramePr>
        <p:xfrm>
          <a:off x="911424" y="242923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a:extLst>
              <a:ext uri="{FF2B5EF4-FFF2-40B4-BE49-F238E27FC236}">
                <a16:creationId xmlns:a16="http://schemas.microsoft.com/office/drawing/2014/main" id="{7277EE3B-DC88-4CA7-9465-6471F862640E}"/>
              </a:ext>
            </a:extLst>
          </p:cNvPr>
          <p:cNvGraphicFramePr/>
          <p:nvPr>
            <p:extLst>
              <p:ext uri="{D42A27DB-BD31-4B8C-83A1-F6EECF244321}">
                <p14:modId xmlns:p14="http://schemas.microsoft.com/office/powerpoint/2010/main" val="1434437432"/>
              </p:ext>
            </p:extLst>
          </p:nvPr>
        </p:nvGraphicFramePr>
        <p:xfrm>
          <a:off x="5807968" y="242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1CB49D5D-BFA6-4091-AA0E-6080B898A1D5}"/>
              </a:ext>
            </a:extLst>
          </p:cNvPr>
          <p:cNvSpPr txBox="1"/>
          <p:nvPr/>
        </p:nvSpPr>
        <p:spPr>
          <a:xfrm>
            <a:off x="191344" y="5373216"/>
            <a:ext cx="5472608" cy="1142620"/>
          </a:xfrm>
          <a:prstGeom prst="rect">
            <a:avLst/>
          </a:prstGeom>
          <a:noFill/>
        </p:spPr>
        <p:txBody>
          <a:bodyPr wrap="square" rtlCol="0">
            <a:spAutoFit/>
          </a:bodyPr>
          <a:lstStyle/>
          <a:p>
            <a:pPr lvl="0" algn="just">
              <a:lnSpc>
                <a:spcPct val="150000"/>
              </a:lnSpc>
            </a:pPr>
            <a:r>
              <a:rPr lang="zh-CN" altLang="zh-CN" sz="1600" b="1" kern="100" dirty="0">
                <a:effectLst/>
                <a:latin typeface="楷体" panose="02010609060101010101" pitchFamily="49" charset="-122"/>
                <a:ea typeface="楷体" panose="02010609060101010101" pitchFamily="49" charset="-122"/>
                <a:cs typeface="Times New Roman" panose="02020603050405020304" pitchFamily="18" charset="0"/>
              </a:rPr>
              <a:t>测试期间日平均最高温度达到了</a:t>
            </a:r>
            <a:r>
              <a:rPr lang="en-US" altLang="zh-CN" sz="1600" b="1" kern="100" dirty="0">
                <a:effectLst/>
                <a:latin typeface="楷体" panose="02010609060101010101" pitchFamily="49" charset="-122"/>
                <a:ea typeface="楷体" panose="02010609060101010101" pitchFamily="49" charset="-122"/>
                <a:cs typeface="Times New Roman" panose="02020603050405020304" pitchFamily="18" charset="0"/>
              </a:rPr>
              <a:t>30.2</a:t>
            </a:r>
            <a:r>
              <a:rPr lang="zh-CN" altLang="zh-CN" sz="1600" b="1" kern="100" dirty="0">
                <a:effectLst/>
                <a:latin typeface="楷体" panose="02010609060101010101" pitchFamily="49" charset="-122"/>
                <a:ea typeface="楷体" panose="02010609060101010101" pitchFamily="49" charset="-122"/>
                <a:cs typeface="Times New Roman" panose="02020603050405020304" pitchFamily="18" charset="0"/>
              </a:rPr>
              <a:t>℃，两个测试房间的室内温度波动满足测试精度偏差要求，</a:t>
            </a:r>
            <a:r>
              <a:rPr lang="en-US" altLang="zh-CN" sz="16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600" b="1" kern="100" dirty="0">
                <a:effectLst/>
                <a:latin typeface="楷体" panose="02010609060101010101" pitchFamily="49" charset="-122"/>
                <a:ea typeface="楷体" panose="02010609060101010101" pitchFamily="49" charset="-122"/>
                <a:cs typeface="Times New Roman" panose="02020603050405020304" pitchFamily="18" charset="0"/>
              </a:rPr>
              <a:t>天内的两个测试间室内温度平均值分别为</a:t>
            </a:r>
            <a:r>
              <a:rPr lang="en-US" altLang="zh-CN" sz="1600" b="1" kern="100" dirty="0">
                <a:effectLst/>
                <a:latin typeface="楷体" panose="02010609060101010101" pitchFamily="49" charset="-122"/>
                <a:ea typeface="楷体" panose="02010609060101010101" pitchFamily="49" charset="-122"/>
                <a:cs typeface="Times New Roman" panose="02020603050405020304" pitchFamily="18" charset="0"/>
              </a:rPr>
              <a:t>23.86</a:t>
            </a:r>
            <a:r>
              <a:rPr lang="zh-CN" altLang="zh-CN" sz="1600" b="1" kern="100" dirty="0">
                <a:effectLst/>
                <a:latin typeface="楷体" panose="02010609060101010101" pitchFamily="49" charset="-122"/>
                <a:ea typeface="楷体" panose="02010609060101010101" pitchFamily="49" charset="-122"/>
                <a:cs typeface="Times New Roman" panose="02020603050405020304" pitchFamily="18" charset="0"/>
              </a:rPr>
              <a:t>℃和</a:t>
            </a:r>
            <a:r>
              <a:rPr lang="en-US" altLang="zh-CN" sz="1600" b="1" kern="100" dirty="0">
                <a:effectLst/>
                <a:latin typeface="楷体" panose="02010609060101010101" pitchFamily="49" charset="-122"/>
                <a:ea typeface="楷体" panose="02010609060101010101" pitchFamily="49" charset="-122"/>
                <a:cs typeface="Times New Roman" panose="02020603050405020304" pitchFamily="18" charset="0"/>
              </a:rPr>
              <a:t>23.57</a:t>
            </a:r>
            <a:r>
              <a:rPr lang="zh-CN" altLang="zh-CN" sz="1600" b="1" kern="100" dirty="0">
                <a:effectLst/>
                <a:latin typeface="楷体" panose="02010609060101010101" pitchFamily="49" charset="-122"/>
                <a:ea typeface="楷体" panose="02010609060101010101" pitchFamily="49" charset="-122"/>
                <a:cs typeface="Times New Roman" panose="02020603050405020304" pitchFamily="18" charset="0"/>
              </a:rPr>
              <a:t>℃偏差为</a:t>
            </a:r>
            <a:r>
              <a:rPr lang="en-US" altLang="zh-CN" sz="1600" b="1" kern="100" dirty="0">
                <a:effectLst/>
                <a:latin typeface="楷体" panose="02010609060101010101" pitchFamily="49" charset="-122"/>
                <a:ea typeface="楷体" panose="02010609060101010101" pitchFamily="49" charset="-122"/>
                <a:cs typeface="Times New Roman" panose="02020603050405020304" pitchFamily="18" charset="0"/>
              </a:rPr>
              <a:t>0.29</a:t>
            </a:r>
            <a:r>
              <a:rPr lang="zh-CN" altLang="zh-CN" sz="16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600" b="1" kern="100"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zh-CN" sz="16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A3A4513B-FFD4-4BB3-B48E-6579B48CCCC2}"/>
              </a:ext>
            </a:extLst>
          </p:cNvPr>
          <p:cNvSpPr txBox="1"/>
          <p:nvPr/>
        </p:nvSpPr>
        <p:spPr>
          <a:xfrm>
            <a:off x="5879976" y="5373216"/>
            <a:ext cx="5328592" cy="1142620"/>
          </a:xfrm>
          <a:prstGeom prst="rect">
            <a:avLst/>
          </a:prstGeom>
          <a:noFill/>
        </p:spPr>
        <p:txBody>
          <a:bodyPr wrap="square" rtlCol="0">
            <a:spAutoFit/>
          </a:bodyPr>
          <a:lstStyle/>
          <a:p>
            <a:pPr>
              <a:lnSpc>
                <a:spcPct val="150000"/>
              </a:lnSpc>
            </a:pP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测试期间</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室外</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日相对湿度最低为</a:t>
            </a:r>
            <a:r>
              <a:rPr lang="en-US" altLang="zh-CN" sz="1600" b="1" dirty="0">
                <a:effectLst/>
                <a:latin typeface="楷体" panose="02010609060101010101" pitchFamily="49" charset="-122"/>
                <a:ea typeface="楷体" panose="02010609060101010101" pitchFamily="49" charset="-122"/>
              </a:rPr>
              <a:t>80.29%</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，最高</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为</a:t>
            </a:r>
            <a:r>
              <a:rPr lang="en-US" altLang="zh-CN" sz="1600" b="1" dirty="0">
                <a:effectLst/>
                <a:latin typeface="楷体" panose="02010609060101010101" pitchFamily="49" charset="-122"/>
                <a:ea typeface="楷体" panose="02010609060101010101" pitchFamily="49" charset="-122"/>
              </a:rPr>
              <a:t>97.13%</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，测试房间的相对湿度在</a:t>
            </a:r>
            <a:r>
              <a:rPr lang="en-US" altLang="zh-CN" sz="1600" b="1" dirty="0">
                <a:effectLst/>
                <a:latin typeface="楷体" panose="02010609060101010101" pitchFamily="49" charset="-122"/>
                <a:ea typeface="楷体" panose="02010609060101010101" pitchFamily="49" charset="-122"/>
              </a:rPr>
              <a:t>52%~57%</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之间波动，单日相对湿度</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无较大</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的偏差</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en-US" sz="1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8989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C0886-BAD7-47FE-BE4D-7080DC3A1151}"/>
              </a:ext>
            </a:extLst>
          </p:cNvPr>
          <p:cNvSpPr txBox="1"/>
          <p:nvPr/>
        </p:nvSpPr>
        <p:spPr>
          <a:xfrm>
            <a:off x="2135560" y="749429"/>
            <a:ext cx="8208912"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6FD4570D-DE23-4553-8C8B-0356E2391929}"/>
              </a:ext>
            </a:extLst>
          </p:cNvPr>
          <p:cNvSpPr txBox="1"/>
          <p:nvPr/>
        </p:nvSpPr>
        <p:spPr>
          <a:xfrm>
            <a:off x="767408" y="1628800"/>
            <a:ext cx="5688632" cy="1846659"/>
          </a:xfrm>
          <a:prstGeom prst="rect">
            <a:avLst/>
          </a:prstGeom>
          <a:noFill/>
        </p:spPr>
        <p:txBody>
          <a:bodyPr wrap="square"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第一阶段 空白试验</a:t>
            </a:r>
            <a:endParaRPr lang="en-US" altLang="zh-CN" sz="20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_GB2312" panose="02010609030101010101" pitchFamily="49" charset="-122"/>
                <a:ea typeface="楷体_GB2312" panose="02010609030101010101" pitchFamily="49" charset="-122"/>
              </a:rPr>
              <a:t>1.2</a:t>
            </a:r>
            <a:r>
              <a:rPr lang="zh-CN" altLang="en-US" sz="2000" dirty="0">
                <a:latin typeface="楷体_GB2312" panose="02010609030101010101" pitchFamily="49" charset="-122"/>
                <a:ea typeface="楷体_GB2312" panose="02010609030101010101" pitchFamily="49" charset="-122"/>
              </a:rPr>
              <a:t>、</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endParaRPr lang="en-US" altLang="zh-CN" sz="2000" dirty="0">
              <a:latin typeface="楷体_GB2312" panose="02010609030101010101" pitchFamily="49" charset="-122"/>
              <a:ea typeface="楷体_GB2312" panose="02010609030101010101" pitchFamily="49" charset="-122"/>
            </a:endParaRPr>
          </a:p>
          <a:p>
            <a:endParaRPr lang="en-US" altLang="zh-CN" dirty="0"/>
          </a:p>
          <a:p>
            <a:endParaRPr lang="en-US" altLang="zh-CN" dirty="0"/>
          </a:p>
          <a:p>
            <a:endParaRPr lang="zh-CN" altLang="en-US" dirty="0"/>
          </a:p>
        </p:txBody>
      </p:sp>
      <p:graphicFrame>
        <p:nvGraphicFramePr>
          <p:cNvPr id="4" name="图表 3">
            <a:extLst>
              <a:ext uri="{FF2B5EF4-FFF2-40B4-BE49-F238E27FC236}">
                <a16:creationId xmlns:a16="http://schemas.microsoft.com/office/drawing/2014/main" id="{1169FBBF-7A4A-41A9-884E-8EAFB4044B75}"/>
              </a:ext>
            </a:extLst>
          </p:cNvPr>
          <p:cNvGraphicFramePr/>
          <p:nvPr>
            <p:extLst>
              <p:ext uri="{D42A27DB-BD31-4B8C-83A1-F6EECF244321}">
                <p14:modId xmlns:p14="http://schemas.microsoft.com/office/powerpoint/2010/main" val="1589553031"/>
              </p:ext>
            </p:extLst>
          </p:nvPr>
        </p:nvGraphicFramePr>
        <p:xfrm>
          <a:off x="1919536" y="2348880"/>
          <a:ext cx="7416823" cy="280831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C47AD154-B688-40A3-A4E5-7EA2D3B4DA70}"/>
              </a:ext>
            </a:extLst>
          </p:cNvPr>
          <p:cNvSpPr txBox="1"/>
          <p:nvPr/>
        </p:nvSpPr>
        <p:spPr>
          <a:xfrm>
            <a:off x="983432" y="5371647"/>
            <a:ext cx="9145016" cy="1273875"/>
          </a:xfrm>
          <a:prstGeom prst="rect">
            <a:avLst/>
          </a:prstGeom>
          <a:noFill/>
        </p:spPr>
        <p:txBody>
          <a:bodyPr wrap="square" rtlCol="0">
            <a:spAutoFit/>
          </a:bodyPr>
          <a:lstStyle/>
          <a:p>
            <a:pPr>
              <a:lnSpc>
                <a:spcPct val="150000"/>
              </a:lnSpc>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综上分析，第一阶段空白试验无论是在自然状态下还是控温控湿条件下，数据表现都符合预期，证明整套节能评价系统在测试房本体以及加载设备模块两个方面能耗基线都相同，满足本次比对测试的要求。</a:t>
            </a:r>
          </a:p>
        </p:txBody>
      </p:sp>
    </p:spTree>
    <p:extLst>
      <p:ext uri="{BB962C8B-B14F-4D97-AF65-F5344CB8AC3E}">
        <p14:creationId xmlns:p14="http://schemas.microsoft.com/office/powerpoint/2010/main" val="1929110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89B72B-8F0C-457F-979F-1298CE2AD885}"/>
              </a:ext>
            </a:extLst>
          </p:cNvPr>
          <p:cNvSpPr txBox="1"/>
          <p:nvPr/>
        </p:nvSpPr>
        <p:spPr>
          <a:xfrm>
            <a:off x="2135560" y="749429"/>
            <a:ext cx="7848872"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4" name="文本框 3">
            <a:extLst>
              <a:ext uri="{FF2B5EF4-FFF2-40B4-BE49-F238E27FC236}">
                <a16:creationId xmlns:a16="http://schemas.microsoft.com/office/drawing/2014/main" id="{EA2DA1C2-0BE8-4322-A6B2-4FD358FA5D8C}"/>
              </a:ext>
            </a:extLst>
          </p:cNvPr>
          <p:cNvSpPr txBox="1"/>
          <p:nvPr/>
        </p:nvSpPr>
        <p:spPr>
          <a:xfrm>
            <a:off x="623392" y="1556792"/>
            <a:ext cx="8520608" cy="369332"/>
          </a:xfrm>
          <a:prstGeom prst="rect">
            <a:avLst/>
          </a:prstGeom>
          <a:noFill/>
        </p:spPr>
        <p:txBody>
          <a:bodyPr wrap="square">
            <a:spAutoFit/>
          </a:bodyPr>
          <a:lstStyle/>
          <a:p>
            <a:r>
              <a:rPr lang="zh-CN" altLang="en-US" sz="1800" b="1" dirty="0">
                <a:solidFill>
                  <a:srgbClr val="00B0F0"/>
                </a:solidFill>
                <a:latin typeface="微软雅黑" panose="020B0503020204020204" pitchFamily="34" charset="-122"/>
                <a:ea typeface="微软雅黑" panose="020B0503020204020204" pitchFamily="34" charset="-122"/>
              </a:rPr>
              <a:t>外墙保温施工阶段</a:t>
            </a:r>
            <a:endParaRPr lang="en-US" altLang="zh-CN" sz="1800" b="1" dirty="0">
              <a:solidFill>
                <a:srgbClr val="00B0F0"/>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F2146760-D454-4EA9-83A6-58804C478267}"/>
              </a:ext>
            </a:extLst>
          </p:cNvPr>
          <p:cNvSpPr txBox="1"/>
          <p:nvPr/>
        </p:nvSpPr>
        <p:spPr>
          <a:xfrm>
            <a:off x="479376" y="2132856"/>
            <a:ext cx="10621180" cy="1273875"/>
          </a:xfrm>
          <a:prstGeom prst="rect">
            <a:avLst/>
          </a:prstGeom>
          <a:noFill/>
        </p:spPr>
        <p:txBody>
          <a:bodyPr wrap="square" rtlCol="0">
            <a:spAutoFit/>
          </a:bodyPr>
          <a:lstStyle/>
          <a:p>
            <a:pPr indent="-1200150" algn="just">
              <a:lnSpc>
                <a:spcPct val="150000"/>
              </a:lnSpc>
            </a:pP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施工：对</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测试房和参比房</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分别</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进行</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保温隔热涂料</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和</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保温板施工施工</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a:t>
            </a:r>
            <a:endParaRPr lang="en-US"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1200150" algn="just">
              <a:lnSpc>
                <a:spcPct val="150000"/>
              </a:lnSpc>
            </a:pP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测试房</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保温隔热涂料进行</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0.4mm</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厚度的涂刷施工，</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施工</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完成</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后</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进行养护工作</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a:t>
            </a:r>
            <a:endParaRPr lang="en-US"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1200150" algn="just">
              <a:lnSpc>
                <a:spcPct val="150000"/>
              </a:lnSpc>
            </a:pP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参比房</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保温板采用模塑聚苯板，厚度</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35mm</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，施工时采用点框法粘贴，粘贴面积不少于</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50%</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a:t>
            </a:r>
          </a:p>
        </p:txBody>
      </p:sp>
      <p:sp>
        <p:nvSpPr>
          <p:cNvPr id="6" name="Rectangle 2">
            <a:extLst>
              <a:ext uri="{FF2B5EF4-FFF2-40B4-BE49-F238E27FC236}">
                <a16:creationId xmlns:a16="http://schemas.microsoft.com/office/drawing/2014/main" id="{745D41D5-71C8-4708-AB06-8D535C2E5D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A0F3272B-C0C8-4BF2-80CD-3913AC4FBB0C}"/>
              </a:ext>
            </a:extLst>
          </p:cNvPr>
          <p:cNvGraphicFramePr>
            <a:graphicFrameLocks noChangeAspect="1"/>
          </p:cNvGraphicFramePr>
          <p:nvPr>
            <p:extLst>
              <p:ext uri="{D42A27DB-BD31-4B8C-83A1-F6EECF244321}">
                <p14:modId xmlns:p14="http://schemas.microsoft.com/office/powerpoint/2010/main" val="2603270587"/>
              </p:ext>
            </p:extLst>
          </p:nvPr>
        </p:nvGraphicFramePr>
        <p:xfrm>
          <a:off x="839416" y="3839734"/>
          <a:ext cx="4572000" cy="2673350"/>
        </p:xfrm>
        <a:graphic>
          <a:graphicData uri="http://schemas.openxmlformats.org/presentationml/2006/ole">
            <mc:AlternateContent xmlns:mc="http://schemas.openxmlformats.org/markup-compatibility/2006">
              <mc:Choice xmlns:v="urn:schemas-microsoft-com:vml" Requires="v">
                <p:oleObj spid="_x0000_s1092" r:id="rId3" imgW="4907280" imgH="2865120" progId="AutoCAD.Drawing.19">
                  <p:embed/>
                </p:oleObj>
              </mc:Choice>
              <mc:Fallback>
                <p:oleObj r:id="rId3" imgW="4907280" imgH="2865120" progId="AutoCAD.Drawing.19">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6" y="3839734"/>
                        <a:ext cx="4572000" cy="267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本框 7">
            <a:extLst>
              <a:ext uri="{FF2B5EF4-FFF2-40B4-BE49-F238E27FC236}">
                <a16:creationId xmlns:a16="http://schemas.microsoft.com/office/drawing/2014/main" id="{2DF94884-6797-43EF-8C75-1137E9363B63}"/>
              </a:ext>
            </a:extLst>
          </p:cNvPr>
          <p:cNvSpPr txBox="1"/>
          <p:nvPr/>
        </p:nvSpPr>
        <p:spPr>
          <a:xfrm>
            <a:off x="5267908" y="4080276"/>
            <a:ext cx="5832648" cy="1200329"/>
          </a:xfrm>
          <a:prstGeom prst="rect">
            <a:avLst/>
          </a:prstGeom>
          <a:noFill/>
        </p:spPr>
        <p:txBody>
          <a:bodyPr wrap="square" rtlCol="0">
            <a:spAutoFit/>
          </a:bodyPr>
          <a:lstStyle/>
          <a:p>
            <a:pPr marL="1200150" indent="-1200150" algn="just">
              <a:lnSpc>
                <a:spcPct val="150000"/>
              </a:lnSpc>
            </a:pPr>
            <a:r>
              <a:rPr lang="en-US" altLang="zh-CN" b="1"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保温</a:t>
            </a: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层</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施工时间：</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2021</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年</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6</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月</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28</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日～</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2021</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年</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6</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月</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29</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日</a:t>
            </a:r>
          </a:p>
          <a:p>
            <a:pPr marL="1200150" indent="-1200150" algn="just">
              <a:lnSpc>
                <a:spcPct val="150000"/>
              </a:lnSpc>
            </a:pPr>
            <a:r>
              <a:rPr lang="en-US" altLang="zh-CN" b="1"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施工完成后养护时间：</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2021</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年</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6</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月</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30</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日～</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2021</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年</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7</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月</a:t>
            </a:r>
            <a:r>
              <a:rPr lang="en-US" altLang="zh-CN" b="1" kern="100" dirty="0">
                <a:latin typeface="楷体" panose="02010609060101010101" pitchFamily="49" charset="-122"/>
                <a:ea typeface="楷体" panose="02010609060101010101" pitchFamily="49" charset="-122"/>
                <a:cs typeface="Times New Roman" panose="02020603050405020304" pitchFamily="18" charset="0"/>
              </a:rPr>
              <a:t>4</a:t>
            </a:r>
            <a:r>
              <a:rPr lang="zh-CN" altLang="zh-CN" b="1" kern="100" dirty="0">
                <a:latin typeface="楷体" panose="02010609060101010101" pitchFamily="49" charset="-122"/>
                <a:ea typeface="楷体" panose="02010609060101010101" pitchFamily="49" charset="-122"/>
                <a:cs typeface="Times New Roman" panose="02020603050405020304" pitchFamily="18" charset="0"/>
              </a:rPr>
              <a:t>日</a:t>
            </a:r>
          </a:p>
          <a:p>
            <a:endParaRPr lang="zh-CN" altLang="en-US" dirty="0"/>
          </a:p>
        </p:txBody>
      </p:sp>
    </p:spTree>
    <p:extLst>
      <p:ext uri="{BB962C8B-B14F-4D97-AF65-F5344CB8AC3E}">
        <p14:creationId xmlns:p14="http://schemas.microsoft.com/office/powerpoint/2010/main" val="22201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221BC-D8A8-4B9F-9385-1787A9BB9A91}"/>
              </a:ext>
            </a:extLst>
          </p:cNvPr>
          <p:cNvSpPr txBox="1"/>
          <p:nvPr/>
        </p:nvSpPr>
        <p:spPr>
          <a:xfrm>
            <a:off x="2135560" y="749429"/>
            <a:ext cx="7920280"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6E536707-D3CB-4A93-9360-DAA59F84C15C}"/>
              </a:ext>
            </a:extLst>
          </p:cNvPr>
          <p:cNvSpPr txBox="1"/>
          <p:nvPr/>
        </p:nvSpPr>
        <p:spPr>
          <a:xfrm>
            <a:off x="623392" y="1417331"/>
            <a:ext cx="8520608" cy="369332"/>
          </a:xfrm>
          <a:prstGeom prst="rect">
            <a:avLst/>
          </a:prstGeom>
          <a:noFill/>
        </p:spPr>
        <p:txBody>
          <a:bodyPr wrap="square">
            <a:spAutoFit/>
          </a:bodyPr>
          <a:lstStyle/>
          <a:p>
            <a:r>
              <a:rPr lang="zh-CN" altLang="en-US" sz="1800" b="1" dirty="0">
                <a:solidFill>
                  <a:srgbClr val="00B0F0"/>
                </a:solidFill>
                <a:latin typeface="微软雅黑" panose="020B0503020204020204" pitchFamily="34" charset="-122"/>
                <a:ea typeface="微软雅黑" panose="020B0503020204020204" pitchFamily="34" charset="-122"/>
              </a:rPr>
              <a:t>外墙保温施工阶段</a:t>
            </a:r>
            <a:endParaRPr lang="en-US" altLang="zh-CN" sz="1800" b="1" dirty="0">
              <a:solidFill>
                <a:srgbClr val="00B0F0"/>
              </a:solidFill>
              <a:latin typeface="微软雅黑" panose="020B0503020204020204" pitchFamily="34" charset="-122"/>
              <a:ea typeface="微软雅黑" panose="020B0503020204020204" pitchFamily="34" charset="-122"/>
            </a:endParaRPr>
          </a:p>
        </p:txBody>
      </p:sp>
      <p:pic>
        <p:nvPicPr>
          <p:cNvPr id="4" name="图片 3" descr="图片包含 户外, 男人, 站, 桥&#10;&#10;描述已自动生成">
            <a:extLst>
              <a:ext uri="{FF2B5EF4-FFF2-40B4-BE49-F238E27FC236}">
                <a16:creationId xmlns:a16="http://schemas.microsoft.com/office/drawing/2014/main" id="{AE499ADF-FF62-4C7F-8B2C-F65E71C9C5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4481736"/>
            <a:ext cx="2111504" cy="2232848"/>
          </a:xfrm>
          <a:prstGeom prst="rect">
            <a:avLst/>
          </a:prstGeom>
          <a:noFill/>
          <a:ln>
            <a:noFill/>
          </a:ln>
        </p:spPr>
      </p:pic>
      <p:pic>
        <p:nvPicPr>
          <p:cNvPr id="5" name="图片 4" descr="男人在街道上&#10;&#10;低可信度描述已自动生成">
            <a:extLst>
              <a:ext uri="{FF2B5EF4-FFF2-40B4-BE49-F238E27FC236}">
                <a16:creationId xmlns:a16="http://schemas.microsoft.com/office/drawing/2014/main" id="{A49F9FF0-52E0-4109-91C9-F20E62F20B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720" y="4481736"/>
            <a:ext cx="2160240" cy="2232848"/>
          </a:xfrm>
          <a:prstGeom prst="rect">
            <a:avLst/>
          </a:prstGeom>
          <a:noFill/>
          <a:ln>
            <a:noFill/>
          </a:ln>
        </p:spPr>
      </p:pic>
      <p:pic>
        <p:nvPicPr>
          <p:cNvPr id="6" name="图片 5" descr="围栏里的建筑&#10;&#10;中度可信度描述已自动生成">
            <a:extLst>
              <a:ext uri="{FF2B5EF4-FFF2-40B4-BE49-F238E27FC236}">
                <a16:creationId xmlns:a16="http://schemas.microsoft.com/office/drawing/2014/main" id="{A7CF04ED-DE96-4AE9-BD0D-B69C5886A75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160" y="1700808"/>
            <a:ext cx="2519680" cy="2519680"/>
          </a:xfrm>
          <a:prstGeom prst="rect">
            <a:avLst/>
          </a:prstGeom>
          <a:noFill/>
          <a:ln>
            <a:noFill/>
          </a:ln>
        </p:spPr>
      </p:pic>
      <p:pic>
        <p:nvPicPr>
          <p:cNvPr id="7" name="图片 6" descr="门前的围栏里&#10;&#10;中度可信度描述已自动生成">
            <a:extLst>
              <a:ext uri="{FF2B5EF4-FFF2-40B4-BE49-F238E27FC236}">
                <a16:creationId xmlns:a16="http://schemas.microsoft.com/office/drawing/2014/main" id="{0A036E46-7252-4840-8329-9CF8D4D847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3672" y="1700808"/>
            <a:ext cx="2519680" cy="2519680"/>
          </a:xfrm>
          <a:prstGeom prst="rect">
            <a:avLst/>
          </a:prstGeom>
          <a:noFill/>
          <a:ln>
            <a:noFill/>
          </a:ln>
        </p:spPr>
      </p:pic>
      <p:pic>
        <p:nvPicPr>
          <p:cNvPr id="8" name="图片 7" descr="戴帽子的人在街道边走&#10;&#10;中度可信度描述已自动生成">
            <a:extLst>
              <a:ext uri="{FF2B5EF4-FFF2-40B4-BE49-F238E27FC236}">
                <a16:creationId xmlns:a16="http://schemas.microsoft.com/office/drawing/2014/main" id="{6EE4CE69-4826-4B41-8193-0B723B8C319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7908" y="4458234"/>
            <a:ext cx="2268252" cy="2232848"/>
          </a:xfrm>
          <a:prstGeom prst="rect">
            <a:avLst/>
          </a:prstGeom>
          <a:noFill/>
          <a:ln>
            <a:noFill/>
          </a:ln>
        </p:spPr>
      </p:pic>
    </p:spTree>
    <p:extLst>
      <p:ext uri="{BB962C8B-B14F-4D97-AF65-F5344CB8AC3E}">
        <p14:creationId xmlns:p14="http://schemas.microsoft.com/office/powerpoint/2010/main" val="3532800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97039-575F-4458-9DC7-A92E48AD964D}"/>
              </a:ext>
            </a:extLst>
          </p:cNvPr>
          <p:cNvSpPr txBox="1"/>
          <p:nvPr/>
        </p:nvSpPr>
        <p:spPr>
          <a:xfrm>
            <a:off x="2135560" y="749429"/>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95EC5C4F-B667-44C1-91A1-8B3EEBEAC19D}"/>
              </a:ext>
            </a:extLst>
          </p:cNvPr>
          <p:cNvSpPr txBox="1"/>
          <p:nvPr/>
        </p:nvSpPr>
        <p:spPr>
          <a:xfrm>
            <a:off x="623392" y="1417331"/>
            <a:ext cx="8520608" cy="369332"/>
          </a:xfrm>
          <a:prstGeom prst="rect">
            <a:avLst/>
          </a:prstGeom>
          <a:noFill/>
        </p:spPr>
        <p:txBody>
          <a:bodyPr wrap="square">
            <a:spAutoFit/>
          </a:bodyPr>
          <a:lstStyle/>
          <a:p>
            <a:r>
              <a:rPr lang="zh-CN" altLang="en-US" sz="1800" b="1" dirty="0">
                <a:solidFill>
                  <a:srgbClr val="00B0F0"/>
                </a:solidFill>
                <a:latin typeface="微软雅黑" panose="020B0503020204020204" pitchFamily="34" charset="-122"/>
                <a:ea typeface="微软雅黑" panose="020B0503020204020204" pitchFamily="34" charset="-122"/>
              </a:rPr>
              <a:t>外墙保温施工阶段</a:t>
            </a:r>
            <a:endParaRPr lang="en-US" altLang="zh-CN" sz="1800" b="1" dirty="0">
              <a:solidFill>
                <a:srgbClr val="00B0F0"/>
              </a:solidFill>
              <a:latin typeface="微软雅黑" panose="020B0503020204020204" pitchFamily="34" charset="-122"/>
              <a:ea typeface="微软雅黑" panose="020B0503020204020204" pitchFamily="34" charset="-122"/>
            </a:endParaRPr>
          </a:p>
        </p:txBody>
      </p:sp>
      <p:pic>
        <p:nvPicPr>
          <p:cNvPr id="4" name="图片 3" descr="电脑主机在桌子上&#10;&#10;描述已自动生成">
            <a:extLst>
              <a:ext uri="{FF2B5EF4-FFF2-40B4-BE49-F238E27FC236}">
                <a16:creationId xmlns:a16="http://schemas.microsoft.com/office/drawing/2014/main" id="{62BCCEDF-D1A6-4475-90AC-E5103655F607}"/>
              </a:ext>
            </a:extLst>
          </p:cNvPr>
          <p:cNvPicPr/>
          <p:nvPr/>
        </p:nvPicPr>
        <p:blipFill>
          <a:blip r:embed="rId2" cstate="print">
            <a:extLst>
              <a:ext uri="{28A0092B-C50C-407E-A947-70E740481C1C}">
                <a14:useLocalDpi xmlns:a14="http://schemas.microsoft.com/office/drawing/2010/main" val="0"/>
              </a:ext>
            </a:extLst>
          </a:blip>
          <a:srcRect l="9331" t="10097" r="4631" b="4805"/>
          <a:stretch>
            <a:fillRect/>
          </a:stretch>
        </p:blipFill>
        <p:spPr bwMode="auto">
          <a:xfrm>
            <a:off x="1199456" y="2060848"/>
            <a:ext cx="3096344" cy="2088232"/>
          </a:xfrm>
          <a:prstGeom prst="rect">
            <a:avLst/>
          </a:prstGeom>
          <a:noFill/>
          <a:ln>
            <a:noFill/>
          </a:ln>
        </p:spPr>
      </p:pic>
      <p:pic>
        <p:nvPicPr>
          <p:cNvPr id="5" name="图片 4" descr="电脑屏幕的照片上有文字&#10;&#10;中度可信度描述已自动生成">
            <a:extLst>
              <a:ext uri="{FF2B5EF4-FFF2-40B4-BE49-F238E27FC236}">
                <a16:creationId xmlns:a16="http://schemas.microsoft.com/office/drawing/2014/main" id="{C4BC4525-AE20-4593-806F-2536ADAA58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456" y="4423264"/>
            <a:ext cx="3096344" cy="2246095"/>
          </a:xfrm>
          <a:prstGeom prst="rect">
            <a:avLst/>
          </a:prstGeom>
          <a:noFill/>
          <a:ln>
            <a:noFill/>
          </a:ln>
        </p:spPr>
      </p:pic>
      <p:sp>
        <p:nvSpPr>
          <p:cNvPr id="7" name="文本框 6">
            <a:extLst>
              <a:ext uri="{FF2B5EF4-FFF2-40B4-BE49-F238E27FC236}">
                <a16:creationId xmlns:a16="http://schemas.microsoft.com/office/drawing/2014/main" id="{E31F7391-9221-4FD3-80F1-4575EB6DD44D}"/>
              </a:ext>
            </a:extLst>
          </p:cNvPr>
          <p:cNvSpPr txBox="1"/>
          <p:nvPr/>
        </p:nvSpPr>
        <p:spPr>
          <a:xfrm>
            <a:off x="5663952" y="1844824"/>
            <a:ext cx="4176464" cy="46166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同批次模塑板导热系数测定</a:t>
            </a:r>
          </a:p>
        </p:txBody>
      </p:sp>
      <p:sp>
        <p:nvSpPr>
          <p:cNvPr id="8" name="文本框 7">
            <a:extLst>
              <a:ext uri="{FF2B5EF4-FFF2-40B4-BE49-F238E27FC236}">
                <a16:creationId xmlns:a16="http://schemas.microsoft.com/office/drawing/2014/main" id="{7179A0BF-C41F-4DA7-B260-06BD7E2030F7}"/>
              </a:ext>
            </a:extLst>
          </p:cNvPr>
          <p:cNvSpPr txBox="1"/>
          <p:nvPr/>
        </p:nvSpPr>
        <p:spPr>
          <a:xfrm>
            <a:off x="5231904" y="3645024"/>
            <a:ext cx="5760640" cy="1292662"/>
          </a:xfrm>
          <a:prstGeom prst="rect">
            <a:avLst/>
          </a:prstGeom>
          <a:noFill/>
        </p:spPr>
        <p:txBody>
          <a:bodyPr wrap="square" rtlCol="0">
            <a:spAutoFit/>
          </a:bodyPr>
          <a:lstStyle/>
          <a:p>
            <a:pPr>
              <a:lnSpc>
                <a:spcPct val="150000"/>
              </a:lnSpc>
            </a:pP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导热系数检测结果为 </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0.042W/</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m·K</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经计算</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35mm</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厚模数聚苯板热阻值为</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0.83</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m</a:t>
            </a:r>
            <a:r>
              <a:rPr lang="en-US" altLang="zh-CN" sz="2000" b="1" kern="100" baseline="30000" dirty="0">
                <a:effectLst/>
                <a:latin typeface="楷体" panose="02010609060101010101" pitchFamily="49" charset="-122"/>
                <a:ea typeface="楷体" panose="02010609060101010101" pitchFamily="49" charset="-122"/>
                <a:cs typeface="Times New Roman" panose="02020603050405020304" pitchFamily="18" charset="0"/>
              </a:rPr>
              <a:t>2</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·K</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/W</a:t>
            </a:r>
            <a:endPar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09815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1344" y="1997864"/>
            <a:ext cx="5040560" cy="415498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l"/>
            <a:r>
              <a:rPr lang="zh-CN" altLang="en-US" sz="1800" b="0" i="0" u="none" strike="noStrike" baseline="0" dirty="0">
                <a:latin typeface="宋体" panose="02010600030101010101" pitchFamily="2" charset="-122"/>
                <a:ea typeface="宋体" panose="02010600030101010101" pitchFamily="2" charset="-122"/>
              </a:rPr>
              <a:t>     </a:t>
            </a:r>
            <a:r>
              <a:rPr lang="zh-CN" altLang="en-US" sz="2400" b="1" dirty="0">
                <a:latin typeface="楷体" panose="02010609060101010101" pitchFamily="49" charset="-122"/>
                <a:ea typeface="楷体" panose="02010609060101010101" pitchFamily="49" charset="-122"/>
              </a:rPr>
              <a:t>涂料是当今应用最广的建筑材</a:t>
            </a:r>
            <a:endParaRPr lang="en-US" altLang="zh-CN" sz="2400" b="1" dirty="0">
              <a:latin typeface="楷体" panose="02010609060101010101" pitchFamily="49" charset="-122"/>
              <a:ea typeface="楷体" panose="02010609060101010101" pitchFamily="49" charset="-122"/>
            </a:endParaRPr>
          </a:p>
          <a:p>
            <a:pPr algn="l"/>
            <a:r>
              <a:rPr lang="zh-CN" altLang="en-US" sz="2400" b="1" dirty="0">
                <a:latin typeface="楷体" panose="02010609060101010101" pitchFamily="49" charset="-122"/>
                <a:ea typeface="楷体" panose="02010609060101010101" pitchFamily="49" charset="-122"/>
              </a:rPr>
              <a:t>料之一，功能也从过去的装饰防护涂作用向着功能性涂料方向发展，部分涂料由于能够通过阻隔、反射、辐射热能等方式达到一定的建筑节能效果。</a:t>
            </a:r>
            <a:endParaRPr lang="en-US" altLang="zh-CN" sz="2400" b="1" dirty="0">
              <a:latin typeface="楷体" panose="02010609060101010101" pitchFamily="49" charset="-122"/>
              <a:ea typeface="楷体" panose="02010609060101010101" pitchFamily="49" charset="-122"/>
            </a:endParaRPr>
          </a:p>
          <a:p>
            <a:pPr algn="l"/>
            <a:r>
              <a:rPr lang="en-US" altLang="zh-CN" sz="2400" b="1" dirty="0">
                <a:latin typeface="楷体" panose="02010609060101010101" pitchFamily="49" charset="-122"/>
                <a:ea typeface="楷体" panose="02010609060101010101" pitchFamily="49" charset="-122"/>
              </a:rPr>
              <a:t>    </a:t>
            </a:r>
          </a:p>
          <a:p>
            <a:r>
              <a:rPr lang="zh-CN" altLang="en-US" sz="2400" b="1" dirty="0">
                <a:latin typeface="楷体" panose="02010609060101010101" pitchFamily="49" charset="-122"/>
                <a:ea typeface="楷体" panose="02010609060101010101" pitchFamily="49" charset="-122"/>
              </a:rPr>
              <a:t>    辐射型隔热涂料、辐射绝热复合类涂料目前没有成熟的检测方法能够评价辐射</a:t>
            </a:r>
            <a:r>
              <a:rPr lang="zh-CN" altLang="en-US" sz="2400" b="1" dirty="0">
                <a:latin typeface="楷体" panose="02010609060101010101" pitchFamily="49" charset="-122"/>
                <a:ea typeface="楷体" panose="02010609060101010101" pitchFamily="49" charset="-122"/>
                <a:cs typeface="微软雅黑" panose="020B0503020204020204" pitchFamily="34" charset="-122"/>
              </a:rPr>
              <a:t>型涂料</a:t>
            </a:r>
            <a:r>
              <a:rPr lang="zh-CN" altLang="en-US" sz="2400" b="1" dirty="0">
                <a:latin typeface="楷体" panose="02010609060101010101" pitchFamily="49" charset="-122"/>
                <a:ea typeface="楷体" panose="02010609060101010101" pitchFamily="49" charset="-122"/>
              </a:rPr>
              <a:t>的隔热性能，限制了此类新型材料的推广应用</a:t>
            </a:r>
            <a:endParaRPr lang="en-US" altLang="zh-CN" sz="2400" b="1" dirty="0">
              <a:latin typeface="楷体" panose="02010609060101010101" pitchFamily="49" charset="-122"/>
              <a:ea typeface="楷体" panose="02010609060101010101" pitchFamily="49" charset="-122"/>
            </a:endParaRPr>
          </a:p>
        </p:txBody>
      </p:sp>
      <p:sp>
        <p:nvSpPr>
          <p:cNvPr id="3" name="TextBox 1"/>
          <p:cNvSpPr txBox="1"/>
          <p:nvPr/>
        </p:nvSpPr>
        <p:spPr>
          <a:xfrm>
            <a:off x="2238375" y="714762"/>
            <a:ext cx="7715250" cy="553998"/>
          </a:xfrm>
          <a:prstGeom prst="rect">
            <a:avLst/>
          </a:prstGeom>
          <a:noFill/>
        </p:spPr>
        <p:txBody>
          <a:bodyPr>
            <a:spAutoFit/>
          </a:bodyPr>
          <a:lstStyle/>
          <a:p>
            <a:pPr fontAlgn="base">
              <a:spcBef>
                <a:spcPct val="0"/>
              </a:spcBef>
              <a:spcAft>
                <a:spcPct val="0"/>
              </a:spcAft>
              <a:defRPr/>
            </a:pPr>
            <a:r>
              <a:rPr lang="zh-CN" altLang="en-US" sz="3000" b="1" dirty="0">
                <a:latin typeface="微软雅黑" panose="020B0503020204020204" pitchFamily="34" charset="-122"/>
                <a:ea typeface="微软雅黑" panose="020B0503020204020204" pitchFamily="34" charset="-122"/>
              </a:rPr>
              <a:t>一、项目背景及意义</a:t>
            </a:r>
          </a:p>
        </p:txBody>
      </p:sp>
      <p:sp>
        <p:nvSpPr>
          <p:cNvPr id="7" name="文本框 6">
            <a:extLst>
              <a:ext uri="{FF2B5EF4-FFF2-40B4-BE49-F238E27FC236}">
                <a16:creationId xmlns:a16="http://schemas.microsoft.com/office/drawing/2014/main" id="{2584B988-C5AF-4182-9FDF-9CB7263093AF}"/>
              </a:ext>
            </a:extLst>
          </p:cNvPr>
          <p:cNvSpPr txBox="1"/>
          <p:nvPr/>
        </p:nvSpPr>
        <p:spPr>
          <a:xfrm>
            <a:off x="1847528" y="1489428"/>
            <a:ext cx="2232248" cy="461665"/>
          </a:xfrm>
          <a:prstGeom prst="rect">
            <a:avLst/>
          </a:prstGeom>
          <a:noFill/>
        </p:spPr>
        <p:txBody>
          <a:bodyPr wrap="square">
            <a:spAutoFit/>
          </a:bodyPr>
          <a:lstStyle/>
          <a:p>
            <a:pPr algn="l"/>
            <a:r>
              <a:rPr lang="zh-CN" altLang="en-US" sz="2400" b="1" i="0" u="none" strike="noStrike" baseline="0" dirty="0">
                <a:latin typeface="楷体" panose="02010609060101010101" pitchFamily="49" charset="-122"/>
                <a:ea typeface="楷体" panose="02010609060101010101" pitchFamily="49" charset="-122"/>
              </a:rPr>
              <a:t>项目背景</a:t>
            </a:r>
            <a:endParaRPr lang="zh-CN" altLang="en-US" sz="2400" b="1" dirty="0">
              <a:latin typeface="楷体" panose="02010609060101010101" pitchFamily="49" charset="-122"/>
              <a:ea typeface="楷体" panose="02010609060101010101" pitchFamily="49" charset="-122"/>
            </a:endParaRPr>
          </a:p>
        </p:txBody>
      </p:sp>
      <p:sp>
        <p:nvSpPr>
          <p:cNvPr id="9" name="文本框 8">
            <a:extLst>
              <a:ext uri="{FF2B5EF4-FFF2-40B4-BE49-F238E27FC236}">
                <a16:creationId xmlns:a16="http://schemas.microsoft.com/office/drawing/2014/main" id="{9EC94B3C-7FD3-46E9-BD9F-7A6B83AB51A4}"/>
              </a:ext>
            </a:extLst>
          </p:cNvPr>
          <p:cNvSpPr txBox="1"/>
          <p:nvPr/>
        </p:nvSpPr>
        <p:spPr>
          <a:xfrm>
            <a:off x="5807968" y="1997865"/>
            <a:ext cx="4896544" cy="4154984"/>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为</a:t>
            </a:r>
            <a:r>
              <a:rPr lang="en-US" altLang="zh-CN" sz="2400" b="1" dirty="0">
                <a:latin typeface="楷体" panose="02010609060101010101" pitchFamily="49" charset="-122"/>
                <a:ea typeface="楷体" panose="02010609060101010101" pitchFamily="49" charset="-122"/>
              </a:rPr>
              <a:t>CECS</a:t>
            </a:r>
            <a:r>
              <a:rPr lang="zh-CN" altLang="zh-CN" sz="2400" b="1" dirty="0">
                <a:latin typeface="楷体" panose="02010609060101010101" pitchFamily="49" charset="-122"/>
                <a:ea typeface="楷体" panose="02010609060101010101" pitchFamily="49" charset="-122"/>
              </a:rPr>
              <a:t>标准《建筑保温隔热涂料》的编撰工作及涂料的保温隔热性能的研究提供</a:t>
            </a:r>
            <a:r>
              <a:rPr lang="zh-CN" altLang="en-US" sz="2400" b="1" dirty="0">
                <a:latin typeface="楷体" panose="02010609060101010101" pitchFamily="49" charset="-122"/>
                <a:ea typeface="楷体" panose="02010609060101010101" pitchFamily="49" charset="-122"/>
              </a:rPr>
              <a:t>科学、</a:t>
            </a:r>
            <a:r>
              <a:rPr lang="zh-CN" altLang="zh-CN" sz="2400" b="1" dirty="0">
                <a:latin typeface="楷体" panose="02010609060101010101" pitchFamily="49" charset="-122"/>
                <a:ea typeface="楷体" panose="02010609060101010101" pitchFamily="49" charset="-122"/>
              </a:rPr>
              <a:t>有效的检测</a:t>
            </a:r>
            <a:r>
              <a:rPr lang="zh-CN" altLang="en-US" sz="2400" b="1" dirty="0">
                <a:latin typeface="楷体" panose="02010609060101010101" pitchFamily="49" charset="-122"/>
                <a:ea typeface="楷体" panose="02010609060101010101" pitchFamily="49" charset="-122"/>
              </a:rPr>
              <a:t>方法和评价数据。</a:t>
            </a:r>
            <a:endParaRPr lang="en-US" altLang="zh-CN" sz="2400" b="1" dirty="0">
              <a:latin typeface="楷体" panose="02010609060101010101" pitchFamily="49" charset="-122"/>
              <a:ea typeface="楷体" panose="02010609060101010101" pitchFamily="49" charset="-122"/>
            </a:endParaRPr>
          </a:p>
          <a:p>
            <a:endParaRPr lang="zh-CN" altLang="zh-CN" sz="2400" b="1" dirty="0">
              <a:latin typeface="楷体" panose="02010609060101010101" pitchFamily="49" charset="-122"/>
              <a:ea typeface="楷体" panose="02010609060101010101" pitchFamily="49" charset="-122"/>
            </a:endParaRPr>
          </a:p>
          <a:p>
            <a:r>
              <a:rPr lang="zh-CN" altLang="en-US" sz="2400" b="1" dirty="0">
                <a:latin typeface="楷体" pitchFamily="49" charset="-122"/>
                <a:ea typeface="楷体" pitchFamily="49" charset="-122"/>
              </a:rPr>
              <a:t>   推进和规范新型保温隔热涂料的市场应用，为传统保温材料在新型建筑领域使用存在问题提供新的解决方案；满足国内既有建筑节能改造以及新建建筑在节能、安全方面的要求。</a:t>
            </a:r>
            <a:endParaRPr lang="en-US" altLang="zh-CN" sz="2400" b="1" dirty="0">
              <a:latin typeface="楷体" panose="02010609060101010101" pitchFamily="49" charset="-122"/>
              <a:ea typeface="楷体" panose="02010609060101010101" pitchFamily="49" charset="-122"/>
            </a:endParaRPr>
          </a:p>
        </p:txBody>
      </p:sp>
      <p:sp>
        <p:nvSpPr>
          <p:cNvPr id="10" name="文本框 9">
            <a:extLst>
              <a:ext uri="{FF2B5EF4-FFF2-40B4-BE49-F238E27FC236}">
                <a16:creationId xmlns:a16="http://schemas.microsoft.com/office/drawing/2014/main" id="{0616778E-1B45-43BE-813B-0FDB8C862541}"/>
              </a:ext>
            </a:extLst>
          </p:cNvPr>
          <p:cNvSpPr txBox="1"/>
          <p:nvPr/>
        </p:nvSpPr>
        <p:spPr>
          <a:xfrm>
            <a:off x="7536160" y="1519967"/>
            <a:ext cx="2232248" cy="461665"/>
          </a:xfrm>
          <a:prstGeom prst="rect">
            <a:avLst/>
          </a:prstGeom>
          <a:noFill/>
        </p:spPr>
        <p:txBody>
          <a:bodyPr wrap="square">
            <a:spAutoFit/>
          </a:bodyPr>
          <a:lstStyle/>
          <a:p>
            <a:pPr algn="l"/>
            <a:r>
              <a:rPr lang="zh-CN" altLang="en-US" sz="2400" b="1" i="0" u="none" strike="noStrike" baseline="0" dirty="0">
                <a:latin typeface="楷体" panose="02010609060101010101" pitchFamily="49" charset="-122"/>
                <a:ea typeface="楷体" panose="02010609060101010101" pitchFamily="49" charset="-122"/>
              </a:rPr>
              <a:t>项目意义</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83855E-2E52-47AB-A56B-C9A68D93F0E8}"/>
              </a:ext>
            </a:extLst>
          </p:cNvPr>
          <p:cNvSpPr txBox="1"/>
          <p:nvPr/>
        </p:nvSpPr>
        <p:spPr>
          <a:xfrm>
            <a:off x="2135560" y="749429"/>
            <a:ext cx="7920880"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CEC4447A-9E63-4316-B315-D10EA8FD38E0}"/>
              </a:ext>
            </a:extLst>
          </p:cNvPr>
          <p:cNvSpPr txBox="1"/>
          <p:nvPr/>
        </p:nvSpPr>
        <p:spPr>
          <a:xfrm>
            <a:off x="551384" y="1700808"/>
            <a:ext cx="1015312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_GB2312" panose="02010609030101010101" pitchFamily="49" charset="-122"/>
                <a:ea typeface="楷体_GB2312" panose="0201060903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endParaRPr lang="zh-CN" altLang="en-US" dirty="0"/>
          </a:p>
        </p:txBody>
      </p:sp>
      <p:sp>
        <p:nvSpPr>
          <p:cNvPr id="5" name="文本框 4">
            <a:extLst>
              <a:ext uri="{FF2B5EF4-FFF2-40B4-BE49-F238E27FC236}">
                <a16:creationId xmlns:a16="http://schemas.microsoft.com/office/drawing/2014/main" id="{B3813B2A-2CA9-4FEC-BB18-9F096A8A7702}"/>
              </a:ext>
            </a:extLst>
          </p:cNvPr>
          <p:cNvSpPr txBox="1"/>
          <p:nvPr/>
        </p:nvSpPr>
        <p:spPr>
          <a:xfrm>
            <a:off x="551384" y="2499635"/>
            <a:ext cx="8592616" cy="875881"/>
          </a:xfrm>
          <a:prstGeom prst="rect">
            <a:avLst/>
          </a:prstGeom>
          <a:noFill/>
        </p:spPr>
        <p:txBody>
          <a:bodyPr wrap="square">
            <a:spAutoFit/>
          </a:bodyPr>
          <a:lstStyle/>
          <a:p>
            <a:pPr algn="just">
              <a:lnSpc>
                <a:spcPct val="150000"/>
              </a:lnSpc>
            </a:pP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测试时间：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p>
          <a:p>
            <a:pPr algn="just">
              <a:lnSpc>
                <a:spcPct val="150000"/>
              </a:lnSpc>
            </a:pP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数据采用时间：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4</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kern="100" dirty="0">
                <a:effectLst/>
                <a:latin typeface="楷体" panose="02010609060101010101" pitchFamily="49" charset="-122"/>
                <a:ea typeface="楷体" panose="02010609060101010101" pitchFamily="49" charset="-122"/>
                <a:cs typeface="Times New Roman" panose="02020603050405020304" pitchFamily="18" charset="0"/>
              </a:rPr>
              <a:t>10</a:t>
            </a:r>
            <a:r>
              <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rPr>
              <a:t>日</a:t>
            </a:r>
          </a:p>
        </p:txBody>
      </p:sp>
      <p:graphicFrame>
        <p:nvGraphicFramePr>
          <p:cNvPr id="6" name="图表 5">
            <a:extLst>
              <a:ext uri="{FF2B5EF4-FFF2-40B4-BE49-F238E27FC236}">
                <a16:creationId xmlns:a16="http://schemas.microsoft.com/office/drawing/2014/main" id="{611485B1-C865-4414-BC5D-CBD94D796660}"/>
              </a:ext>
            </a:extLst>
          </p:cNvPr>
          <p:cNvGraphicFramePr/>
          <p:nvPr>
            <p:extLst>
              <p:ext uri="{D42A27DB-BD31-4B8C-83A1-F6EECF244321}">
                <p14:modId xmlns:p14="http://schemas.microsoft.com/office/powerpoint/2010/main" val="1538963427"/>
              </p:ext>
            </p:extLst>
          </p:nvPr>
        </p:nvGraphicFramePr>
        <p:xfrm>
          <a:off x="911424" y="351474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72CC2B7C-C2A6-42C5-9AFA-59428ED9B04C}"/>
              </a:ext>
            </a:extLst>
          </p:cNvPr>
          <p:cNvSpPr txBox="1"/>
          <p:nvPr/>
        </p:nvSpPr>
        <p:spPr>
          <a:xfrm>
            <a:off x="5807968" y="4293096"/>
            <a:ext cx="6048672" cy="2031325"/>
          </a:xfrm>
          <a:prstGeom prst="rect">
            <a:avLst/>
          </a:prstGeom>
          <a:noFill/>
        </p:spPr>
        <p:txBody>
          <a:bodyPr wrap="square" rtlCol="0">
            <a:spAutoFit/>
          </a:bodyPr>
          <a:lstStyle/>
          <a:p>
            <a:pPr>
              <a:lnSpc>
                <a:spcPct val="150000"/>
              </a:lnSpc>
            </a:pP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测试期间的能耗表现为单日耗电量最大差值为</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3.19kW·h</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，最小差值仅为</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0.11 </a:t>
            </a:r>
            <a:r>
              <a:rPr lang="en-US" altLang="zh-CN" sz="18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天平均耗电量差值为</a:t>
            </a:r>
            <a:r>
              <a:rPr lang="en-US" altLang="zh-CN" sz="1800" b="1" kern="100" dirty="0">
                <a:effectLst/>
                <a:latin typeface="楷体" panose="02010609060101010101" pitchFamily="49" charset="-122"/>
                <a:ea typeface="楷体" panose="02010609060101010101" pitchFamily="49" charset="-122"/>
                <a:cs typeface="Times New Roman" panose="02020603050405020304" pitchFamily="18" charset="0"/>
              </a:rPr>
              <a:t>1.07 </a:t>
            </a:r>
            <a:r>
              <a:rPr lang="en-US" altLang="zh-CN" sz="18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rPr>
              <a:t>；这个数据和空白阶段的数据很接近，部分证明了两种保温隔热做法的效果趋于一致</a:t>
            </a:r>
            <a:r>
              <a:rPr lang="zh-CN" altLang="en-US" sz="1800" b="1" kern="100"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p>
            <a:endParaRPr lang="zh-CN" altLang="en-US" dirty="0"/>
          </a:p>
        </p:txBody>
      </p:sp>
      <p:sp>
        <p:nvSpPr>
          <p:cNvPr id="8" name="文本框 7">
            <a:extLst>
              <a:ext uri="{FF2B5EF4-FFF2-40B4-BE49-F238E27FC236}">
                <a16:creationId xmlns:a16="http://schemas.microsoft.com/office/drawing/2014/main" id="{F2C9525E-ED77-4159-916F-8DFCF36E6C22}"/>
              </a:ext>
            </a:extLst>
          </p:cNvPr>
          <p:cNvSpPr txBox="1"/>
          <p:nvPr/>
        </p:nvSpPr>
        <p:spPr>
          <a:xfrm>
            <a:off x="5735960" y="1700808"/>
            <a:ext cx="6048672" cy="2031325"/>
          </a:xfrm>
          <a:prstGeom prst="rect">
            <a:avLst/>
          </a:prstGeom>
          <a:noFill/>
        </p:spPr>
        <p:txBody>
          <a:bodyPr wrap="square" rtlCol="0">
            <a:spAutoFit/>
          </a:bodyPr>
          <a:lstStyle/>
          <a:p>
            <a:r>
              <a:rPr lang="zh-CN" altLang="zh-CN" b="1" kern="100" dirty="0">
                <a:latin typeface="楷体" panose="02010609060101010101" pitchFamily="49" charset="-122"/>
                <a:ea typeface="楷体" panose="02010609060101010101" pitchFamily="49" charset="-122"/>
                <a:cs typeface="Times New Roman" panose="02020603050405020304" pitchFamily="18" charset="0"/>
              </a:rPr>
              <a:t>本次评价方法是采用加热补偿法，测试房间的制冷用电量是不计入电表的，在保证冷量一致的情况下，通过加热器加热来实现测试房间内的温度平衡控制，保证室内温度、湿度达到设定要求。夏季工况下，室外温度较高，比对房间中的隔热性较好的测试房，外界进入房间的热量相对较少，加热器需要增加功率平衡多余冷量，所以耗电量大的测试房间实际隔热效果更好</a:t>
            </a:r>
            <a:endParaRPr lang="zh-CN" altLang="en-US" b="1" kern="100"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63124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C14B3-6C81-4AF6-A5AB-D1ABD6BA75BE}"/>
              </a:ext>
            </a:extLst>
          </p:cNvPr>
          <p:cNvSpPr txBox="1"/>
          <p:nvPr/>
        </p:nvSpPr>
        <p:spPr>
          <a:xfrm>
            <a:off x="2135560" y="749429"/>
            <a:ext cx="7848872"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BCB1F981-E163-4DE5-9657-9CDBFAB6540D}"/>
              </a:ext>
            </a:extLst>
          </p:cNvPr>
          <p:cNvSpPr txBox="1"/>
          <p:nvPr/>
        </p:nvSpPr>
        <p:spPr>
          <a:xfrm>
            <a:off x="551384" y="1700808"/>
            <a:ext cx="691276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endParaRPr lang="zh-CN" altLang="en-US" dirty="0"/>
          </a:p>
        </p:txBody>
      </p:sp>
      <p:graphicFrame>
        <p:nvGraphicFramePr>
          <p:cNvPr id="4" name="图表 3">
            <a:extLst>
              <a:ext uri="{FF2B5EF4-FFF2-40B4-BE49-F238E27FC236}">
                <a16:creationId xmlns:a16="http://schemas.microsoft.com/office/drawing/2014/main" id="{1A8E72D8-2243-449D-AAAA-77BC51FD9A7B}"/>
              </a:ext>
            </a:extLst>
          </p:cNvPr>
          <p:cNvGraphicFramePr/>
          <p:nvPr>
            <p:extLst>
              <p:ext uri="{D42A27DB-BD31-4B8C-83A1-F6EECF244321}">
                <p14:modId xmlns:p14="http://schemas.microsoft.com/office/powerpoint/2010/main" val="144464019"/>
              </p:ext>
            </p:extLst>
          </p:nvPr>
        </p:nvGraphicFramePr>
        <p:xfrm>
          <a:off x="522368" y="2480151"/>
          <a:ext cx="470953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a:extLst>
              <a:ext uri="{FF2B5EF4-FFF2-40B4-BE49-F238E27FC236}">
                <a16:creationId xmlns:a16="http://schemas.microsoft.com/office/drawing/2014/main" id="{4EE1120D-B760-455D-ADF0-A6280F89A1A2}"/>
              </a:ext>
            </a:extLst>
          </p:cNvPr>
          <p:cNvGraphicFramePr/>
          <p:nvPr>
            <p:extLst>
              <p:ext uri="{D42A27DB-BD31-4B8C-83A1-F6EECF244321}">
                <p14:modId xmlns:p14="http://schemas.microsoft.com/office/powerpoint/2010/main" val="2445171600"/>
              </p:ext>
            </p:extLst>
          </p:nvPr>
        </p:nvGraphicFramePr>
        <p:xfrm>
          <a:off x="6456040" y="2492896"/>
          <a:ext cx="4824536" cy="2730455"/>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08EA5B01-5A29-4B70-9DF3-8EBFF5D6C092}"/>
              </a:ext>
            </a:extLst>
          </p:cNvPr>
          <p:cNvSpPr txBox="1"/>
          <p:nvPr/>
        </p:nvSpPr>
        <p:spPr>
          <a:xfrm>
            <a:off x="0" y="5517232"/>
            <a:ext cx="5519936" cy="1077218"/>
          </a:xfrm>
          <a:prstGeom prst="rect">
            <a:avLst/>
          </a:prstGeom>
          <a:noFill/>
        </p:spPr>
        <p:txBody>
          <a:bodyPr wrap="square" rtlCol="0">
            <a:spAutoFit/>
          </a:bodyPr>
          <a:lstStyle/>
          <a:p>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室外的温度基本稳定在</a:t>
            </a:r>
            <a:r>
              <a:rPr lang="en-US" altLang="zh-CN" sz="1600" b="1" dirty="0">
                <a:effectLst/>
                <a:latin typeface="楷体" panose="02010609060101010101" pitchFamily="49" charset="-122"/>
                <a:ea typeface="楷体" panose="02010609060101010101" pitchFamily="49" charset="-122"/>
              </a:rPr>
              <a:t>30</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℃左右</a:t>
            </a:r>
            <a:r>
              <a:rPr lang="zh-CN" altLang="zh-CN" sz="16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两个测试房间的室内温度波动满足测试精度偏差要求，</a:t>
            </a:r>
            <a:r>
              <a:rPr lang="en-US" altLang="zh-CN" sz="1600" b="1" dirty="0">
                <a:effectLst/>
                <a:latin typeface="楷体" panose="02010609060101010101" pitchFamily="49" charset="-122"/>
                <a:ea typeface="楷体" panose="02010609060101010101" pitchFamily="49" charset="-122"/>
              </a:rPr>
              <a:t>7</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天内的两个测试间室内温度平均值分别为</a:t>
            </a:r>
            <a:r>
              <a:rPr lang="en-US" altLang="zh-CN" sz="1600" b="1" dirty="0">
                <a:effectLst/>
                <a:latin typeface="楷体" panose="02010609060101010101" pitchFamily="49" charset="-122"/>
                <a:ea typeface="楷体" panose="02010609060101010101" pitchFamily="49" charset="-122"/>
              </a:rPr>
              <a:t>23.97</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℃和</a:t>
            </a:r>
            <a:r>
              <a:rPr lang="en-US" altLang="zh-CN" sz="1600" b="1" dirty="0">
                <a:effectLst/>
                <a:latin typeface="楷体" panose="02010609060101010101" pitchFamily="49" charset="-122"/>
                <a:ea typeface="楷体" panose="02010609060101010101" pitchFamily="49" charset="-122"/>
              </a:rPr>
              <a:t>23.46</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℃偏差为</a:t>
            </a:r>
            <a:r>
              <a:rPr lang="en-US" altLang="zh-CN" sz="1600" b="1" dirty="0">
                <a:effectLst/>
                <a:latin typeface="楷体" panose="02010609060101010101" pitchFamily="49" charset="-122"/>
                <a:ea typeface="楷体" panose="02010609060101010101" pitchFamily="49" charset="-122"/>
              </a:rPr>
              <a:t>0.51</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℃，涂刷涂料的测试间温度略为偏高</a:t>
            </a:r>
            <a:endParaRPr lang="zh-CN" altLang="en-US" sz="1600" dirty="0">
              <a:latin typeface="楷体" panose="02010609060101010101" pitchFamily="49" charset="-122"/>
              <a:ea typeface="楷体" panose="02010609060101010101" pitchFamily="49" charset="-122"/>
            </a:endParaRPr>
          </a:p>
        </p:txBody>
      </p:sp>
      <p:sp>
        <p:nvSpPr>
          <p:cNvPr id="8" name="文本框 7">
            <a:extLst>
              <a:ext uri="{FF2B5EF4-FFF2-40B4-BE49-F238E27FC236}">
                <a16:creationId xmlns:a16="http://schemas.microsoft.com/office/drawing/2014/main" id="{3DD396D9-458A-4E07-A2D6-AE73C1CF06D2}"/>
              </a:ext>
            </a:extLst>
          </p:cNvPr>
          <p:cNvSpPr txBox="1"/>
          <p:nvPr/>
        </p:nvSpPr>
        <p:spPr>
          <a:xfrm>
            <a:off x="5735960" y="5589240"/>
            <a:ext cx="5688632" cy="830997"/>
          </a:xfrm>
          <a:prstGeom prst="rect">
            <a:avLst/>
          </a:prstGeom>
          <a:noFill/>
        </p:spPr>
        <p:txBody>
          <a:bodyPr wrap="square" rtlCol="0">
            <a:spAutoFit/>
          </a:bodyPr>
          <a:lstStyle/>
          <a:p>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测试期间室外</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环境</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湿度较大，最高</a:t>
            </a:r>
            <a:r>
              <a:rPr lang="en-US" altLang="zh-CN" sz="1600" b="1" dirty="0">
                <a:effectLst/>
                <a:latin typeface="楷体" panose="02010609060101010101" pitchFamily="49" charset="-122"/>
                <a:ea typeface="楷体" panose="02010609060101010101" pitchFamily="49" charset="-122"/>
              </a:rPr>
              <a:t>83.21%</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，两个测试房间的相对湿度在</a:t>
            </a:r>
            <a:r>
              <a:rPr lang="en-US" altLang="zh-CN" sz="1600" b="1" dirty="0">
                <a:effectLst/>
                <a:latin typeface="楷体" panose="02010609060101010101" pitchFamily="49" charset="-122"/>
                <a:ea typeface="楷体" panose="02010609060101010101" pitchFamily="49" charset="-122"/>
              </a:rPr>
              <a:t>53%~58%</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之间波动，两个测试间的湿度变化趋势</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于</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空白</a:t>
            </a:r>
            <a:r>
              <a:rPr lang="zh-CN" altLang="en-US" sz="1600" b="1" dirty="0">
                <a:effectLst/>
                <a:latin typeface="楷体" panose="02010609060101010101" pitchFamily="49" charset="-122"/>
                <a:ea typeface="楷体" panose="02010609060101010101" pitchFamily="49" charset="-122"/>
                <a:cs typeface="Times New Roman" panose="02020603050405020304" pitchFamily="18" charset="0"/>
              </a:rPr>
              <a:t>实验阶段</a:t>
            </a:r>
            <a:r>
              <a:rPr lang="zh-CN" altLang="zh-CN" sz="1600" b="1" dirty="0">
                <a:effectLst/>
                <a:latin typeface="楷体" panose="02010609060101010101" pitchFamily="49" charset="-122"/>
                <a:ea typeface="楷体" panose="02010609060101010101" pitchFamily="49" charset="-122"/>
                <a:cs typeface="Times New Roman" panose="02020603050405020304" pitchFamily="18" charset="0"/>
              </a:rPr>
              <a:t>基本一致</a:t>
            </a:r>
            <a:endParaRPr lang="zh-CN" altLang="en-US" sz="1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8662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1418D-407C-48D0-8CEB-75445CF3613F}"/>
              </a:ext>
            </a:extLst>
          </p:cNvPr>
          <p:cNvSpPr txBox="1"/>
          <p:nvPr/>
        </p:nvSpPr>
        <p:spPr>
          <a:xfrm>
            <a:off x="2135560" y="749429"/>
            <a:ext cx="8136904"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A211B20C-A883-4F59-B736-538EE0C60113}"/>
              </a:ext>
            </a:extLst>
          </p:cNvPr>
          <p:cNvSpPr txBox="1"/>
          <p:nvPr/>
        </p:nvSpPr>
        <p:spPr>
          <a:xfrm>
            <a:off x="551384" y="1462331"/>
            <a:ext cx="1015312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endParaRPr lang="zh-CN" altLang="en-US" dirty="0"/>
          </a:p>
        </p:txBody>
      </p:sp>
      <p:graphicFrame>
        <p:nvGraphicFramePr>
          <p:cNvPr id="4" name="图表 3">
            <a:extLst>
              <a:ext uri="{FF2B5EF4-FFF2-40B4-BE49-F238E27FC236}">
                <a16:creationId xmlns:a16="http://schemas.microsoft.com/office/drawing/2014/main" id="{B1FDBEA4-5CB7-4E3D-A805-C3E1E26C2035}"/>
              </a:ext>
            </a:extLst>
          </p:cNvPr>
          <p:cNvGraphicFramePr>
            <a:graphicFrameLocks/>
          </p:cNvGraphicFramePr>
          <p:nvPr>
            <p:extLst>
              <p:ext uri="{D42A27DB-BD31-4B8C-83A1-F6EECF244321}">
                <p14:modId xmlns:p14="http://schemas.microsoft.com/office/powerpoint/2010/main" val="994430759"/>
              </p:ext>
            </p:extLst>
          </p:nvPr>
        </p:nvGraphicFramePr>
        <p:xfrm>
          <a:off x="551384" y="2565068"/>
          <a:ext cx="5544616" cy="362987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C7D870D2-4FA8-4188-99A5-6F56AFB4AA3D}"/>
              </a:ext>
            </a:extLst>
          </p:cNvPr>
          <p:cNvSpPr txBox="1"/>
          <p:nvPr/>
        </p:nvSpPr>
        <p:spPr>
          <a:xfrm>
            <a:off x="6816080" y="2507338"/>
            <a:ext cx="4464496" cy="3713517"/>
          </a:xfrm>
          <a:prstGeom prst="rect">
            <a:avLst/>
          </a:prstGeom>
          <a:noFill/>
        </p:spPr>
        <p:txBody>
          <a:bodyPr wrap="square" rtlCol="0">
            <a:spAutoFit/>
          </a:bodyPr>
          <a:lstStyle/>
          <a:p>
            <a:pPr>
              <a:lnSpc>
                <a:spcPct val="150000"/>
              </a:lnSpc>
            </a:pP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测试期间测试房和对比房的能耗变化是基本一致的，</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天测试房比</a:t>
            </a:r>
            <a:r>
              <a:rPr lang="zh-CN" altLang="en-US" sz="2000" b="1" dirty="0">
                <a:effectLst/>
                <a:latin typeface="楷体" panose="02010609060101010101" pitchFamily="49" charset="-122"/>
                <a:ea typeface="楷体" panose="02010609060101010101" pitchFamily="49" charset="-122"/>
                <a:cs typeface="Times New Roman" panose="02020603050405020304" pitchFamily="18" charset="0"/>
              </a:rPr>
              <a:t>参比</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房增加了</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5.93</a:t>
            </a:r>
            <a:r>
              <a:rPr lang="en-US" altLang="zh-CN" sz="2000" b="1" dirty="0">
                <a:effectLst/>
                <a:latin typeface="楷体" panose="02010609060101010101" pitchFamily="49" charset="-122"/>
                <a:ea typeface="楷体" panose="02010609060101010101" pitchFamily="49" charset="-122"/>
              </a:rPr>
              <a:t> </a:t>
            </a:r>
            <a:r>
              <a:rPr lang="en-US" altLang="zh-CN" sz="2000" b="1" dirty="0" err="1">
                <a:effectLst/>
                <a:latin typeface="楷体" panose="02010609060101010101" pitchFamily="49" charset="-122"/>
                <a:ea typeface="楷体" panose="02010609060101010101" pitchFamily="49" charset="-122"/>
              </a:rPr>
              <a:t>kW·h</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的用电，但是综合分析温度和湿度情况，测试房的平均温度和湿度均比</a:t>
            </a:r>
            <a:r>
              <a:rPr lang="zh-CN" altLang="en-US" sz="2000" b="1" dirty="0">
                <a:effectLst/>
                <a:latin typeface="楷体" panose="02010609060101010101" pitchFamily="49" charset="-122"/>
                <a:ea typeface="楷体" panose="02010609060101010101" pitchFamily="49" charset="-122"/>
                <a:cs typeface="Times New Roman" panose="02020603050405020304" pitchFamily="18" charset="0"/>
              </a:rPr>
              <a:t>参比</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房略大（平均温度高了</a:t>
            </a:r>
            <a:r>
              <a:rPr lang="en-US" altLang="zh-CN" sz="2000" b="1" dirty="0">
                <a:effectLst/>
                <a:latin typeface="楷体" panose="02010609060101010101" pitchFamily="49" charset="-122"/>
                <a:ea typeface="楷体" panose="02010609060101010101" pitchFamily="49" charset="-122"/>
              </a:rPr>
              <a:t>0.5</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℃，平均相对湿度大了</a:t>
            </a:r>
            <a:r>
              <a:rPr lang="en-US" altLang="zh-CN" sz="2000" b="1" dirty="0">
                <a:effectLst/>
                <a:latin typeface="楷体" panose="02010609060101010101" pitchFamily="49" charset="-122"/>
                <a:ea typeface="楷体" panose="02010609060101010101" pitchFamily="49" charset="-122"/>
              </a:rPr>
              <a:t>3%</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），测试期间两个房间的整体夏季保温隔热效果是一致的。</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48481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EA4F1-1EE7-46B8-9283-FCA7AFFA3019}"/>
              </a:ext>
            </a:extLst>
          </p:cNvPr>
          <p:cNvSpPr txBox="1"/>
          <p:nvPr/>
        </p:nvSpPr>
        <p:spPr>
          <a:xfrm>
            <a:off x="2135560" y="749429"/>
            <a:ext cx="914501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94C20520-3696-45A8-B0E0-EB75794ACCEF}"/>
              </a:ext>
            </a:extLst>
          </p:cNvPr>
          <p:cNvSpPr txBox="1"/>
          <p:nvPr/>
        </p:nvSpPr>
        <p:spPr>
          <a:xfrm>
            <a:off x="564998" y="1700808"/>
            <a:ext cx="9289032"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整体能耗分析（第一阶段</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zh-CN" altLang="en-US" dirty="0">
                <a:latin typeface="楷体" panose="02010609060101010101" pitchFamily="49" charset="-122"/>
                <a:ea typeface="楷体" panose="02010609060101010101" pitchFamily="49" charset="-122"/>
              </a:rPr>
              <a:t>）</a:t>
            </a:r>
          </a:p>
        </p:txBody>
      </p:sp>
      <p:graphicFrame>
        <p:nvGraphicFramePr>
          <p:cNvPr id="4" name="图表 3">
            <a:extLst>
              <a:ext uri="{FF2B5EF4-FFF2-40B4-BE49-F238E27FC236}">
                <a16:creationId xmlns:a16="http://schemas.microsoft.com/office/drawing/2014/main" id="{057EA8E9-903D-4F30-8AC0-D68BD7F4FB35}"/>
              </a:ext>
            </a:extLst>
          </p:cNvPr>
          <p:cNvGraphicFramePr/>
          <p:nvPr>
            <p:extLst>
              <p:ext uri="{D42A27DB-BD31-4B8C-83A1-F6EECF244321}">
                <p14:modId xmlns:p14="http://schemas.microsoft.com/office/powerpoint/2010/main" val="1974608776"/>
              </p:ext>
            </p:extLst>
          </p:nvPr>
        </p:nvGraphicFramePr>
        <p:xfrm>
          <a:off x="564998" y="2924944"/>
          <a:ext cx="5472608"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69DCE4E7-53B3-483C-B880-EF1E4A0E2017}"/>
              </a:ext>
            </a:extLst>
          </p:cNvPr>
          <p:cNvSpPr txBox="1"/>
          <p:nvPr/>
        </p:nvSpPr>
        <p:spPr>
          <a:xfrm>
            <a:off x="6456040" y="2893814"/>
            <a:ext cx="4824536" cy="3444562"/>
          </a:xfrm>
          <a:prstGeom prst="rect">
            <a:avLst/>
          </a:prstGeom>
          <a:noFill/>
        </p:spPr>
        <p:txBody>
          <a:bodyPr wrap="square" rtlCol="0">
            <a:spAutoFit/>
          </a:bodyPr>
          <a:lstStyle/>
          <a:p>
            <a:pPr marL="266700">
              <a:lnSpc>
                <a:spcPct val="150000"/>
              </a:lnSpc>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通过</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截取了前半月每天</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点到当日</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18</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点的耗电量作为白昼的数据进行分析，</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天的白昼数据中有</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5</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天的半日耗电量是测试房（涂料）高于比对房（模塑板），查看太阳辐照度的数据可知这</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5</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天的太阳辐照度平均值为</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3751</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，远低于其余</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10</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天的平均值</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9169.7</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，这</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5</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天由于阴雨云层遮挡造成了太阳辐照度大大降低。</a:t>
            </a:r>
          </a:p>
        </p:txBody>
      </p:sp>
      <p:pic>
        <p:nvPicPr>
          <p:cNvPr id="7" name="图片 6" descr="图形用户界面, 文本, 应用程序&#10;&#10;描述已自动生成">
            <a:extLst>
              <a:ext uri="{FF2B5EF4-FFF2-40B4-BE49-F238E27FC236}">
                <a16:creationId xmlns:a16="http://schemas.microsoft.com/office/drawing/2014/main" id="{85E06ADD-4F39-498B-A1CA-E3C2EE9003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84" b="53278"/>
          <a:stretch/>
        </p:blipFill>
        <p:spPr>
          <a:xfrm>
            <a:off x="7608168" y="1384534"/>
            <a:ext cx="2952328" cy="1108362"/>
          </a:xfrm>
          <a:prstGeom prst="rect">
            <a:avLst/>
          </a:prstGeom>
        </p:spPr>
      </p:pic>
    </p:spTree>
    <p:extLst>
      <p:ext uri="{BB962C8B-B14F-4D97-AF65-F5344CB8AC3E}">
        <p14:creationId xmlns:p14="http://schemas.microsoft.com/office/powerpoint/2010/main" val="4276365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1F640-CB8D-4E65-A05A-BD4FD7285D8D}"/>
              </a:ext>
            </a:extLst>
          </p:cNvPr>
          <p:cNvSpPr txBox="1"/>
          <p:nvPr/>
        </p:nvSpPr>
        <p:spPr>
          <a:xfrm>
            <a:off x="2135560" y="749429"/>
            <a:ext cx="7992888"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499B5933-40C8-41FB-A975-3FA352C89099}"/>
              </a:ext>
            </a:extLst>
          </p:cNvPr>
          <p:cNvSpPr txBox="1"/>
          <p:nvPr/>
        </p:nvSpPr>
        <p:spPr>
          <a:xfrm>
            <a:off x="551384" y="1606354"/>
            <a:ext cx="1015312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整体能耗分析（第一阶段</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zh-CN" altLang="en-US" dirty="0">
                <a:latin typeface="楷体" panose="02010609060101010101" pitchFamily="49" charset="-122"/>
                <a:ea typeface="楷体" panose="02010609060101010101" pitchFamily="49" charset="-122"/>
              </a:rPr>
              <a:t>）</a:t>
            </a:r>
          </a:p>
        </p:txBody>
      </p:sp>
      <p:graphicFrame>
        <p:nvGraphicFramePr>
          <p:cNvPr id="4" name="图表 3">
            <a:extLst>
              <a:ext uri="{FF2B5EF4-FFF2-40B4-BE49-F238E27FC236}">
                <a16:creationId xmlns:a16="http://schemas.microsoft.com/office/drawing/2014/main" id="{2519D862-CDAD-459E-BEC2-3D3FAA46018E}"/>
              </a:ext>
            </a:extLst>
          </p:cNvPr>
          <p:cNvGraphicFramePr/>
          <p:nvPr>
            <p:extLst>
              <p:ext uri="{D42A27DB-BD31-4B8C-83A1-F6EECF244321}">
                <p14:modId xmlns:p14="http://schemas.microsoft.com/office/powerpoint/2010/main" val="666791580"/>
              </p:ext>
            </p:extLst>
          </p:nvPr>
        </p:nvGraphicFramePr>
        <p:xfrm>
          <a:off x="551384" y="2924944"/>
          <a:ext cx="4968552"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E24DBBE2-2722-49A9-AA15-51BE96BDCD2C}"/>
              </a:ext>
            </a:extLst>
          </p:cNvPr>
          <p:cNvSpPr txBox="1"/>
          <p:nvPr/>
        </p:nvSpPr>
        <p:spPr>
          <a:xfrm>
            <a:off x="6186010" y="2724369"/>
            <a:ext cx="4806534" cy="3251852"/>
          </a:xfrm>
          <a:prstGeom prst="rect">
            <a:avLst/>
          </a:prstGeom>
          <a:noFill/>
        </p:spPr>
        <p:txBody>
          <a:bodyPr wrap="square" rtlCol="0">
            <a:spAutoFit/>
          </a:bodyPr>
          <a:lstStyle/>
          <a:p>
            <a:pPr>
              <a:lnSpc>
                <a:spcPct val="150000"/>
              </a:lnSpc>
            </a:pP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截取每天</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18</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点到第二天</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点的耗电量数据，通过分析，可以看出在夜晚无太阳辐射的情况下，测试房（涂料）比对比房（模塑板）耗电量平均高了</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1.8 </a:t>
            </a:r>
            <a:r>
              <a:rPr lang="en-US" altLang="zh-CN" sz="2000" b="1"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，单日最高差值为</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3.39 </a:t>
            </a:r>
            <a:r>
              <a:rPr lang="en-US" altLang="zh-CN" sz="2000" b="1"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，最少为</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-0.47 </a:t>
            </a:r>
            <a:r>
              <a:rPr lang="en-US" altLang="zh-CN" sz="2000" b="1"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，在夜间无太阳辐射时，测试房（涂料）保温隔热效果要优于对比房（模塑板）</a:t>
            </a:r>
            <a:r>
              <a:rPr lang="zh-CN" altLang="en-US" sz="2000" b="1"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36065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E038CC-5B09-4D0A-B127-2BF3061D8500}"/>
              </a:ext>
            </a:extLst>
          </p:cNvPr>
          <p:cNvSpPr txBox="1"/>
          <p:nvPr/>
        </p:nvSpPr>
        <p:spPr>
          <a:xfrm>
            <a:off x="2135560" y="749429"/>
            <a:ext cx="7920880"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3039750E-9B07-41D1-AA85-83DE88B5ECA6}"/>
              </a:ext>
            </a:extLst>
          </p:cNvPr>
          <p:cNvSpPr txBox="1"/>
          <p:nvPr/>
        </p:nvSpPr>
        <p:spPr>
          <a:xfrm>
            <a:off x="551384" y="1606354"/>
            <a:ext cx="1015312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整体能耗分析（第一阶段</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zh-CN" altLang="en-US" dirty="0">
                <a:latin typeface="楷体" panose="02010609060101010101" pitchFamily="49" charset="-122"/>
                <a:ea typeface="楷体" panose="02010609060101010101" pitchFamily="49" charset="-122"/>
              </a:rPr>
              <a:t>）</a:t>
            </a:r>
          </a:p>
        </p:txBody>
      </p:sp>
      <p:sp>
        <p:nvSpPr>
          <p:cNvPr id="4" name="文本框 3">
            <a:extLst>
              <a:ext uri="{FF2B5EF4-FFF2-40B4-BE49-F238E27FC236}">
                <a16:creationId xmlns:a16="http://schemas.microsoft.com/office/drawing/2014/main" id="{844FB18C-1F61-492D-9346-B9742DD460B2}"/>
              </a:ext>
            </a:extLst>
          </p:cNvPr>
          <p:cNvSpPr txBox="1"/>
          <p:nvPr/>
        </p:nvSpPr>
        <p:spPr>
          <a:xfrm>
            <a:off x="551384" y="2708920"/>
            <a:ext cx="10297144" cy="3713517"/>
          </a:xfrm>
          <a:prstGeom prst="rect">
            <a:avLst/>
          </a:prstGeom>
          <a:noFill/>
        </p:spPr>
        <p:txBody>
          <a:bodyPr wrap="square" rtlCol="0">
            <a:spAutoFit/>
          </a:bodyPr>
          <a:lstStyle/>
          <a:p>
            <a:pPr marL="266700" indent="-266700" algn="just">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、通过对</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数据分析，</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日，安装</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3.5cm</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厚的保温板的</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参比</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验</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房</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比刷涂料的隔热试验</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房</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多用电</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14.52KWh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pPr algn="l">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、如果从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日按</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天计算，每天多用电</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14.52KWh/15=0.968KWh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pPr marL="266700" indent="-266700" algn="l">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、通过数据可以得出：测试间（涂料）从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日用电量为</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602.29 </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，按</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天计算，平均每天用电</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40.15 </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pPr marL="266700" indent="-266700" algn="l">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、按照从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日按</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天计算，每天用电量差值占每天用电量的百分比是</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0.968KWh/40.15 </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=2.41%</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 </a:t>
            </a:r>
            <a:endPar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endParaRPr>
          </a:p>
          <a:p>
            <a:pPr marL="266700" indent="-266700" algn="l">
              <a:lnSpc>
                <a:spcPct val="150000"/>
              </a:lnSpc>
            </a:pP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  数据表明隔热</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涂料比</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3.5cm</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厚的保温板的节能效果</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高</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2.41%</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73202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2AA2D-8352-4A6E-9375-B4290A0546A7}"/>
              </a:ext>
            </a:extLst>
          </p:cNvPr>
          <p:cNvSpPr txBox="1"/>
          <p:nvPr/>
        </p:nvSpPr>
        <p:spPr>
          <a:xfrm>
            <a:off x="2135560" y="749429"/>
            <a:ext cx="8280920"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2A2A0673-6064-428A-B57B-26C3783D0E8E}"/>
              </a:ext>
            </a:extLst>
          </p:cNvPr>
          <p:cNvSpPr txBox="1"/>
          <p:nvPr/>
        </p:nvSpPr>
        <p:spPr>
          <a:xfrm>
            <a:off x="551384" y="1606354"/>
            <a:ext cx="1015312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控温条件（温度</a:t>
            </a:r>
            <a:r>
              <a:rPr lang="en-US" altLang="zh-CN" sz="2000" dirty="0">
                <a:latin typeface="楷体" panose="02010609060101010101" pitchFamily="49" charset="-122"/>
                <a:ea typeface="楷体" panose="02010609060101010101" pitchFamily="49" charset="-122"/>
              </a:rPr>
              <a:t>23℃</a:t>
            </a:r>
            <a:r>
              <a:rPr lang="zh-CN" altLang="en-US" sz="2000" dirty="0">
                <a:latin typeface="楷体" panose="02010609060101010101" pitchFamily="49" charset="-122"/>
                <a:ea typeface="楷体" panose="02010609060101010101" pitchFamily="49" charset="-122"/>
              </a:rPr>
              <a:t>、相对湿度</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整体能耗分析（第二阶段</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zh-CN" altLang="en-US" dirty="0">
                <a:latin typeface="楷体" panose="02010609060101010101" pitchFamily="49" charset="-122"/>
                <a:ea typeface="楷体" panose="02010609060101010101" pitchFamily="49" charset="-122"/>
              </a:rPr>
              <a:t>）</a:t>
            </a:r>
          </a:p>
        </p:txBody>
      </p:sp>
      <p:graphicFrame>
        <p:nvGraphicFramePr>
          <p:cNvPr id="4" name="图表 3">
            <a:extLst>
              <a:ext uri="{FF2B5EF4-FFF2-40B4-BE49-F238E27FC236}">
                <a16:creationId xmlns:a16="http://schemas.microsoft.com/office/drawing/2014/main" id="{E59BD5CB-5C86-40A1-81D1-91B304B89B64}"/>
              </a:ext>
            </a:extLst>
          </p:cNvPr>
          <p:cNvGraphicFramePr/>
          <p:nvPr>
            <p:extLst>
              <p:ext uri="{D42A27DB-BD31-4B8C-83A1-F6EECF244321}">
                <p14:modId xmlns:p14="http://schemas.microsoft.com/office/powerpoint/2010/main" val="873322376"/>
              </p:ext>
            </p:extLst>
          </p:nvPr>
        </p:nvGraphicFramePr>
        <p:xfrm>
          <a:off x="823538" y="2708920"/>
          <a:ext cx="4804410" cy="2700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a:extLst>
              <a:ext uri="{FF2B5EF4-FFF2-40B4-BE49-F238E27FC236}">
                <a16:creationId xmlns:a16="http://schemas.microsoft.com/office/drawing/2014/main" id="{F107BEE0-7DFE-4F19-AFD2-C5A560E21712}"/>
              </a:ext>
            </a:extLst>
          </p:cNvPr>
          <p:cNvGraphicFramePr/>
          <p:nvPr>
            <p:extLst>
              <p:ext uri="{D42A27DB-BD31-4B8C-83A1-F6EECF244321}">
                <p14:modId xmlns:p14="http://schemas.microsoft.com/office/powerpoint/2010/main" val="1106913165"/>
              </p:ext>
            </p:extLst>
          </p:nvPr>
        </p:nvGraphicFramePr>
        <p:xfrm>
          <a:off x="6013926" y="2622017"/>
          <a:ext cx="477266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0B147D52-DF15-4E05-9980-EA96BE06FA27}"/>
              </a:ext>
            </a:extLst>
          </p:cNvPr>
          <p:cNvSpPr txBox="1"/>
          <p:nvPr/>
        </p:nvSpPr>
        <p:spPr>
          <a:xfrm>
            <a:off x="551384" y="5569962"/>
            <a:ext cx="10657184" cy="1200329"/>
          </a:xfrm>
          <a:prstGeom prst="rect">
            <a:avLst/>
          </a:prstGeom>
          <a:noFill/>
        </p:spPr>
        <p:txBody>
          <a:bodyPr wrap="square" rtlCol="0">
            <a:spAutoFit/>
          </a:bodyPr>
          <a:lstStyle/>
          <a:p>
            <a:r>
              <a:rPr lang="zh-CN" altLang="zh-CN" b="1" dirty="0">
                <a:effectLst/>
                <a:latin typeface="楷体" panose="02010609060101010101" pitchFamily="49" charset="-122"/>
                <a:ea typeface="楷体" panose="02010609060101010101" pitchFamily="49" charset="-122"/>
                <a:cs typeface="Times New Roman" panose="02020603050405020304" pitchFamily="18" charset="0"/>
              </a:rPr>
              <a:t>第二阶段的白昼和夜晚耗电量的能耗表现也和前半月表现基本一致，由于</a:t>
            </a:r>
            <a:r>
              <a:rPr lang="en-US" altLang="zh-CN"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b="1" dirty="0">
                <a:effectLst/>
                <a:latin typeface="楷体" panose="02010609060101010101" pitchFamily="49" charset="-122"/>
                <a:ea typeface="楷体" panose="02010609060101010101" pitchFamily="49" charset="-122"/>
                <a:cs typeface="Times New Roman" panose="02020603050405020304" pitchFamily="18" charset="0"/>
              </a:rPr>
              <a:t>月下旬台风等外界自然环境的影响造成了多日出现阴雨或者阴天的情况，此时的数据分析能够看出无论是白天还是黑夜在无太阳辐射的情况下，测试房（涂料）耗电量高于对比房（模塑板）的情况是大概率出现的，说明该涂料在无太阳辐射的情况下的保温隔热表现更好，这个和我们前一阶段的结论也是基本一致的。</a:t>
            </a:r>
            <a:endParaRPr lang="zh-CN" altLang="en-US"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77722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FACAA9-9BC3-4FBB-AE8D-FA033080C865}"/>
              </a:ext>
            </a:extLst>
          </p:cNvPr>
          <p:cNvSpPr txBox="1"/>
          <p:nvPr/>
        </p:nvSpPr>
        <p:spPr>
          <a:xfrm>
            <a:off x="2135560" y="749429"/>
            <a:ext cx="8136904"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四、保温隔热涂料节能性能评价测试数据分析</a:t>
            </a:r>
          </a:p>
        </p:txBody>
      </p:sp>
      <p:sp>
        <p:nvSpPr>
          <p:cNvPr id="3" name="文本框 2">
            <a:extLst>
              <a:ext uri="{FF2B5EF4-FFF2-40B4-BE49-F238E27FC236}">
                <a16:creationId xmlns:a16="http://schemas.microsoft.com/office/drawing/2014/main" id="{BFC92D5A-1A4C-4A9C-ABBF-CE132A3465A1}"/>
              </a:ext>
            </a:extLst>
          </p:cNvPr>
          <p:cNvSpPr txBox="1"/>
          <p:nvPr/>
        </p:nvSpPr>
        <p:spPr>
          <a:xfrm>
            <a:off x="623392" y="1674966"/>
            <a:ext cx="10153128" cy="1015663"/>
          </a:xfrm>
          <a:prstGeom prst="rect">
            <a:avLst/>
          </a:prstGeom>
          <a:noFill/>
        </p:spPr>
        <p:txBody>
          <a:bodyPr wrap="square" rtlCol="0">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第二阶段 比对试验</a:t>
            </a:r>
            <a:endParaRPr lang="en-US" altLang="zh-CN" sz="2200" b="1" dirty="0">
              <a:solidFill>
                <a:srgbClr val="00B0F0"/>
              </a:solidFill>
              <a:latin typeface="微软雅黑" panose="020B0503020204020204" pitchFamily="34" charset="-122"/>
              <a:ea typeface="微软雅黑" panose="020B0503020204020204" pitchFamily="34" charset="-122"/>
            </a:endParaRPr>
          </a:p>
          <a:p>
            <a:r>
              <a:rPr lang="en-US" altLang="zh-CN" sz="2000" b="1" dirty="0">
                <a:latin typeface="楷体" panose="02010609060101010101" pitchFamily="49" charset="-122"/>
                <a:ea typeface="楷体" panose="02010609060101010101" pitchFamily="49" charset="-122"/>
              </a:rPr>
              <a:t>2.1</a:t>
            </a:r>
            <a:r>
              <a:rPr lang="zh-CN" altLang="en-US" sz="2000" b="1" dirty="0">
                <a:latin typeface="楷体" panose="02010609060101010101" pitchFamily="49" charset="-122"/>
                <a:ea typeface="楷体" panose="02010609060101010101" pitchFamily="49" charset="-122"/>
              </a:rPr>
              <a:t>控温条件（温度</a:t>
            </a:r>
            <a:r>
              <a:rPr lang="en-US" altLang="zh-CN" sz="2000" b="1" dirty="0">
                <a:latin typeface="楷体" panose="02010609060101010101" pitchFamily="49" charset="-122"/>
                <a:ea typeface="楷体" panose="02010609060101010101" pitchFamily="49" charset="-122"/>
              </a:rPr>
              <a:t>23℃</a:t>
            </a:r>
            <a:r>
              <a:rPr lang="zh-CN" altLang="en-US" sz="2000" b="1" dirty="0">
                <a:latin typeface="楷体" panose="02010609060101010101" pitchFamily="49" charset="-122"/>
                <a:ea typeface="楷体" panose="02010609060101010101" pitchFamily="49" charset="-122"/>
              </a:rPr>
              <a:t>、相对湿度</a:t>
            </a:r>
            <a:r>
              <a:rPr lang="en-US" altLang="zh-CN" sz="2000" b="1" dirty="0">
                <a:latin typeface="楷体" panose="02010609060101010101" pitchFamily="49" charset="-122"/>
                <a:ea typeface="楷体" panose="02010609060101010101" pitchFamily="49" charset="-122"/>
              </a:rPr>
              <a:t>50%</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整体能耗分析（第二阶段</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2021</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日</a:t>
            </a:r>
            <a:r>
              <a:rPr lang="zh-CN" altLang="en-US" b="1" dirty="0">
                <a:latin typeface="楷体" panose="02010609060101010101" pitchFamily="49" charset="-122"/>
                <a:ea typeface="楷体" panose="02010609060101010101" pitchFamily="49" charset="-122"/>
              </a:rPr>
              <a:t>）</a:t>
            </a:r>
          </a:p>
        </p:txBody>
      </p:sp>
      <p:sp>
        <p:nvSpPr>
          <p:cNvPr id="4" name="文本框 3">
            <a:extLst>
              <a:ext uri="{FF2B5EF4-FFF2-40B4-BE49-F238E27FC236}">
                <a16:creationId xmlns:a16="http://schemas.microsoft.com/office/drawing/2014/main" id="{E63E69F6-D3EE-49C6-8E7F-76C96DBEE5B4}"/>
              </a:ext>
            </a:extLst>
          </p:cNvPr>
          <p:cNvSpPr txBox="1"/>
          <p:nvPr/>
        </p:nvSpPr>
        <p:spPr>
          <a:xfrm>
            <a:off x="623392" y="2852936"/>
            <a:ext cx="11233248" cy="4062651"/>
          </a:xfrm>
          <a:prstGeom prst="rect">
            <a:avLst/>
          </a:prstGeom>
          <a:noFill/>
        </p:spPr>
        <p:txBody>
          <a:bodyPr wrap="square" rtlCol="0">
            <a:spAutoFit/>
          </a:bodyPr>
          <a:lstStyle/>
          <a:p>
            <a:pPr marL="266700" indent="-266700" algn="just">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、通过对测试评价软件</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抓取</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的数据记录进行统计后可以算出，从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日，安装</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3.5cm</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厚的保温板的</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参比实验房</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比刷涂料的隔热</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测试房</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多用电</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13.78KWh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pPr marL="266700" indent="-266700" algn="l">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21:00</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11:00</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按</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天计算，每天多用电</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13.78KWh/14.6</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=0.9438KWh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pPr marL="266700" indent="-266700" algn="l">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、通过数据</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计算</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：测试房（涂料）从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21:00</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11:00</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用电量为</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629.98 </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，按</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天计算，平均每天用电</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43.15 </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pPr marL="266700" indent="-266700" algn="l">
              <a:lnSpc>
                <a:spcPct val="150000"/>
              </a:lnSpc>
            </a:pP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、按照从</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6</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日到</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7</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月</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14</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日按</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天计算，每天用电量差值占每天用电量的百分比是</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0.968KWh/43.15 </a:t>
            </a:r>
            <a:r>
              <a:rPr lang="en-US" altLang="zh-CN" sz="2000" b="1" kern="100" dirty="0" err="1">
                <a:effectLst/>
                <a:latin typeface="楷体" panose="02010609060101010101" pitchFamily="49" charset="-122"/>
                <a:ea typeface="楷体" panose="02010609060101010101" pitchFamily="49" charset="-122"/>
                <a:cs typeface="Times New Roman" panose="02020603050405020304" pitchFamily="18" charset="0"/>
              </a:rPr>
              <a:t>KWh</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=2.19%</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marL="266700" indent="-266700" algn="l">
              <a:lnSpc>
                <a:spcPct val="150000"/>
              </a:lnSpc>
            </a:pPr>
            <a:r>
              <a:rPr lang="en-US" altLang="zh-CN" sz="2000" b="1" kern="100">
                <a:effectLst/>
                <a:latin typeface="楷体" panose="02010609060101010101" pitchFamily="49" charset="-122"/>
                <a:ea typeface="楷体" panose="02010609060101010101" pitchFamily="49" charset="-122"/>
                <a:cs typeface="Times New Roman" panose="02020603050405020304" pitchFamily="18" charset="0"/>
              </a:rPr>
              <a:t>  </a:t>
            </a:r>
            <a:r>
              <a:rPr lang="zh-CN" altLang="en-US" sz="2000" b="1" kern="100">
                <a:effectLst/>
                <a:latin typeface="楷体" panose="02010609060101010101" pitchFamily="49" charset="-122"/>
                <a:ea typeface="楷体" panose="02010609060101010101" pitchFamily="49" charset="-122"/>
                <a:cs typeface="Times New Roman" panose="02020603050405020304" pitchFamily="18" charset="0"/>
              </a:rPr>
              <a:t>数据</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表明隔热</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涂料比</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3.5cm</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厚的保温板的节能效果</a:t>
            </a:r>
            <a:r>
              <a:rPr lang="zh-CN" altLang="en-US" sz="2000" b="1" kern="100" dirty="0">
                <a:effectLst/>
                <a:latin typeface="楷体" panose="02010609060101010101" pitchFamily="49" charset="-122"/>
                <a:ea typeface="楷体" panose="02010609060101010101" pitchFamily="49" charset="-122"/>
                <a:cs typeface="Times New Roman" panose="02020603050405020304" pitchFamily="18" charset="0"/>
              </a:rPr>
              <a:t>高</a:t>
            </a:r>
            <a:r>
              <a:rPr lang="en-US" altLang="zh-CN" sz="2000" b="1" kern="100" dirty="0">
                <a:effectLst/>
                <a:latin typeface="楷体" panose="02010609060101010101" pitchFamily="49" charset="-122"/>
                <a:ea typeface="楷体" panose="02010609060101010101" pitchFamily="49" charset="-122"/>
                <a:cs typeface="Times New Roman" panose="02020603050405020304" pitchFamily="18" charset="0"/>
              </a:rPr>
              <a:t>2.19%</a:t>
            </a:r>
            <a:r>
              <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rPr>
              <a:t>。</a:t>
            </a:r>
          </a:p>
          <a:p>
            <a:endParaRPr lang="zh-CN" altLang="en-US" dirty="0"/>
          </a:p>
        </p:txBody>
      </p:sp>
    </p:spTree>
    <p:extLst>
      <p:ext uri="{BB962C8B-B14F-4D97-AF65-F5344CB8AC3E}">
        <p14:creationId xmlns:p14="http://schemas.microsoft.com/office/powerpoint/2010/main" val="184368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工作\CTC PPT模板图\新PPT模板\PSD\内页 辅助图形.png"/>
          <p:cNvPicPr>
            <a:picLocks noChangeAspect="1"/>
          </p:cNvPicPr>
          <p:nvPr/>
        </p:nvPicPr>
        <p:blipFill>
          <a:blip r:embed="rId2" cstate="print"/>
          <a:stretch>
            <a:fillRect/>
          </a:stretch>
        </p:blipFill>
        <p:spPr>
          <a:xfrm>
            <a:off x="4943872" y="5046634"/>
            <a:ext cx="7248128" cy="1811365"/>
          </a:xfrm>
          <a:prstGeom prst="rect">
            <a:avLst/>
          </a:prstGeom>
          <a:noFill/>
          <a:ln w="9525">
            <a:noFill/>
          </a:ln>
        </p:spPr>
      </p:pic>
      <p:sp>
        <p:nvSpPr>
          <p:cNvPr id="4" name="TextBox 1"/>
          <p:cNvSpPr txBox="1"/>
          <p:nvPr/>
        </p:nvSpPr>
        <p:spPr>
          <a:xfrm>
            <a:off x="2418395" y="620688"/>
            <a:ext cx="4762922" cy="1046440"/>
          </a:xfrm>
          <a:prstGeom prst="rect">
            <a:avLst/>
          </a:prstGeom>
          <a:noFill/>
        </p:spPr>
        <p:txBody>
          <a:bodyPr wrap="square">
            <a:spAutoFit/>
          </a:bodyPr>
          <a:lstStyle>
            <a:defPPr>
              <a:defRPr lang="zh-CN"/>
            </a:defPPr>
            <a:lvl1pPr>
              <a:defRPr sz="3000" b="1">
                <a:latin typeface="微软雅黑" panose="020B0503020204020204" pitchFamily="34" charset="-122"/>
                <a:ea typeface="微软雅黑" panose="020B0503020204020204" pitchFamily="34" charset="-122"/>
              </a:defRPr>
            </a:lvl1pPr>
          </a:lstStyle>
          <a:p>
            <a:r>
              <a:rPr lang="zh-CN" altLang="en-US" dirty="0"/>
              <a:t>五、结 论</a:t>
            </a:r>
          </a:p>
          <a:p>
            <a:endParaRPr lang="zh-CN" altLang="en-US" dirty="0"/>
          </a:p>
        </p:txBody>
      </p:sp>
      <p:sp>
        <p:nvSpPr>
          <p:cNvPr id="23" name="文本框 22">
            <a:extLst>
              <a:ext uri="{FF2B5EF4-FFF2-40B4-BE49-F238E27FC236}">
                <a16:creationId xmlns:a16="http://schemas.microsoft.com/office/drawing/2014/main" id="{FC7C9549-3703-4241-9E24-58126DF06E13}"/>
              </a:ext>
            </a:extLst>
          </p:cNvPr>
          <p:cNvSpPr txBox="1"/>
          <p:nvPr/>
        </p:nvSpPr>
        <p:spPr>
          <a:xfrm>
            <a:off x="767408" y="2251586"/>
            <a:ext cx="9433048" cy="2775760"/>
          </a:xfrm>
          <a:prstGeom prst="rect">
            <a:avLst/>
          </a:prstGeom>
          <a:noFill/>
        </p:spPr>
        <p:txBody>
          <a:bodyPr wrap="square">
            <a:spAutoFit/>
          </a:bodyPr>
          <a:lstStyle/>
          <a:p>
            <a:pPr marL="1031875" indent="-765175" algn="l">
              <a:lnSpc>
                <a:spcPct val="150000"/>
              </a:lnSpc>
            </a:pP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1</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、在夏热冬冷地区（金华地区）夏季工况下，</a:t>
            </a: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en-US" sz="2400" b="1" kern="100" dirty="0">
                <a:effectLst/>
                <a:latin typeface="楷体" panose="02010609060101010101" pitchFamily="49" charset="-122"/>
                <a:ea typeface="楷体" panose="02010609060101010101" pitchFamily="49" charset="-122"/>
                <a:cs typeface="Times New Roman" panose="02020603050405020304" pitchFamily="18" charset="0"/>
              </a:rPr>
              <a:t>测试的</a:t>
            </a: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0.4mm</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保温隔热涂料能够达到</a:t>
            </a: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35mm</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模塑聚苯板的保温隔热效果；</a:t>
            </a:r>
            <a:endPar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a:p>
            <a:pPr marL="1031875" indent="-765175" algn="l">
              <a:lnSpc>
                <a:spcPct val="150000"/>
              </a:lnSpc>
            </a:pPr>
            <a:endParaRPr lang="en-US" altLang="zh-CN" sz="2400" b="1" kern="100" dirty="0">
              <a:latin typeface="楷体" panose="02010609060101010101" pitchFamily="49" charset="-122"/>
              <a:ea typeface="楷体" panose="02010609060101010101" pitchFamily="49" charset="-122"/>
              <a:cs typeface="Times New Roman" panose="02020603050405020304" pitchFamily="18" charset="0"/>
            </a:endParaRPr>
          </a:p>
          <a:p>
            <a:pPr marL="1031875" indent="-765175" algn="l">
              <a:lnSpc>
                <a:spcPct val="150000"/>
              </a:lnSpc>
            </a:pP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2</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、在夜晚和太阳辐照度较小的白天状况下，</a:t>
            </a:r>
            <a:r>
              <a:rPr lang="zh-CN" altLang="en-US" sz="2400" b="1" kern="100" dirty="0">
                <a:effectLst/>
                <a:latin typeface="楷体" panose="02010609060101010101" pitchFamily="49" charset="-122"/>
                <a:ea typeface="楷体" panose="02010609060101010101" pitchFamily="49" charset="-122"/>
                <a:cs typeface="Times New Roman" panose="02020603050405020304" pitchFamily="18" charset="0"/>
              </a:rPr>
              <a:t>测试的</a:t>
            </a: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0.4mm</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保温隔热涂料能够表现出</a:t>
            </a:r>
            <a:r>
              <a:rPr lang="zh-CN" altLang="en-US" sz="2400" b="1" kern="100" dirty="0">
                <a:effectLst/>
                <a:latin typeface="楷体" panose="02010609060101010101" pitchFamily="49" charset="-122"/>
                <a:ea typeface="楷体" panose="02010609060101010101" pitchFamily="49" charset="-122"/>
                <a:cs typeface="Times New Roman" panose="02020603050405020304" pitchFamily="18" charset="0"/>
              </a:rPr>
              <a:t>于</a:t>
            </a:r>
            <a:r>
              <a:rPr lang="en-US" altLang="zh-CN" sz="2400" b="1" kern="100" dirty="0">
                <a:effectLst/>
                <a:latin typeface="楷体" panose="02010609060101010101" pitchFamily="49" charset="-122"/>
                <a:ea typeface="楷体" panose="02010609060101010101" pitchFamily="49" charset="-122"/>
                <a:cs typeface="Times New Roman" panose="02020603050405020304" pitchFamily="18" charset="0"/>
              </a:rPr>
              <a:t>35mm</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模塑聚苯板</a:t>
            </a:r>
            <a:r>
              <a:rPr lang="zh-CN" altLang="en-US" sz="2400" b="1" kern="100" dirty="0">
                <a:effectLst/>
                <a:latin typeface="楷体" panose="02010609060101010101" pitchFamily="49" charset="-122"/>
                <a:ea typeface="楷体" panose="02010609060101010101" pitchFamily="49" charset="-122"/>
                <a:cs typeface="Times New Roman" panose="02020603050405020304" pitchFamily="18" charset="0"/>
              </a:rPr>
              <a:t>相当</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保温隔热效果。</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11624" y="1700808"/>
            <a:ext cx="6624736" cy="4524315"/>
          </a:xfrm>
          <a:prstGeom prst="rect">
            <a:avLst/>
          </a:prstGeom>
          <a:noFill/>
        </p:spPr>
        <p:txBody>
          <a:bodyPr wrap="square" rtlCol="0" anchor="t">
            <a:spAutoFit/>
          </a:bodyPr>
          <a:lstStyle/>
          <a:p>
            <a:pPr algn="l"/>
            <a:r>
              <a:rPr lang="zh-CN" altLang="en-US" sz="7200" b="1" dirty="0">
                <a:solidFill>
                  <a:srgbClr val="0070C0"/>
                </a:solidFill>
                <a:latin typeface="楷体" panose="02010609060101010101" pitchFamily="49" charset="-122"/>
                <a:ea typeface="楷体" panose="02010609060101010101" pitchFamily="49" charset="-122"/>
              </a:rPr>
              <a:t>谢 谢 </a:t>
            </a:r>
            <a:r>
              <a:rPr lang="zh-CN" altLang="en-US" sz="7200" b="1" dirty="0">
                <a:solidFill>
                  <a:srgbClr val="0070C0"/>
                </a:solidFill>
                <a:latin typeface="楷体" panose="02010609060101010101" pitchFamily="49" charset="-122"/>
                <a:ea typeface="楷体" panose="02010609060101010101" pitchFamily="49" charset="-122"/>
                <a:sym typeface="+mn-ea"/>
              </a:rPr>
              <a:t>聆 听！</a:t>
            </a:r>
            <a:endParaRPr lang="en-US" altLang="zh-CN" sz="7200" b="1" dirty="0">
              <a:solidFill>
                <a:srgbClr val="0070C0"/>
              </a:solidFill>
              <a:latin typeface="楷体" panose="02010609060101010101" pitchFamily="49" charset="-122"/>
              <a:ea typeface="楷体" panose="02010609060101010101" pitchFamily="49" charset="-122"/>
              <a:sym typeface="+mn-ea"/>
            </a:endParaRPr>
          </a:p>
          <a:p>
            <a:pPr algn="l"/>
            <a:endParaRPr lang="en-US" altLang="zh-CN" sz="4800" b="1" dirty="0">
              <a:solidFill>
                <a:srgbClr val="0070C0"/>
              </a:solidFill>
              <a:latin typeface="楷体" panose="02010609060101010101" pitchFamily="49" charset="-122"/>
              <a:ea typeface="楷体" panose="02010609060101010101" pitchFamily="49" charset="-122"/>
              <a:sym typeface="+mn-ea"/>
            </a:endParaRPr>
          </a:p>
          <a:p>
            <a:pPr algn="l"/>
            <a:r>
              <a:rPr lang="zh-CN" altLang="en-US" sz="4800" b="1" dirty="0">
                <a:solidFill>
                  <a:srgbClr val="0070C0"/>
                </a:solidFill>
                <a:latin typeface="楷体" panose="02010609060101010101" pitchFamily="49" charset="-122"/>
                <a:ea typeface="楷体" panose="02010609060101010101" pitchFamily="49" charset="-122"/>
                <a:sym typeface="+mn-ea"/>
              </a:rPr>
              <a:t>  白永智</a:t>
            </a:r>
            <a:endParaRPr lang="en-US" altLang="zh-CN" sz="4800" b="1" dirty="0">
              <a:solidFill>
                <a:srgbClr val="0070C0"/>
              </a:solidFill>
              <a:latin typeface="楷体" panose="02010609060101010101" pitchFamily="49" charset="-122"/>
              <a:ea typeface="楷体" panose="02010609060101010101" pitchFamily="49" charset="-122"/>
              <a:sym typeface="+mn-ea"/>
            </a:endParaRPr>
          </a:p>
          <a:p>
            <a:pPr algn="l"/>
            <a:r>
              <a:rPr lang="en-US" altLang="zh-CN" sz="4800" b="1" dirty="0">
                <a:solidFill>
                  <a:srgbClr val="0070C0"/>
                </a:solidFill>
                <a:latin typeface="楷体" panose="02010609060101010101" pitchFamily="49" charset="-122"/>
                <a:ea typeface="楷体" panose="02010609060101010101" pitchFamily="49" charset="-122"/>
                <a:sym typeface="+mn-ea"/>
              </a:rPr>
              <a:t>  13910530695</a:t>
            </a:r>
            <a:endParaRPr lang="zh-CN" altLang="en-US" sz="4800" b="1" dirty="0">
              <a:solidFill>
                <a:srgbClr val="0070C0"/>
              </a:solidFill>
              <a:latin typeface="楷体" panose="02010609060101010101" pitchFamily="49" charset="-122"/>
              <a:ea typeface="楷体" panose="02010609060101010101" pitchFamily="49" charset="-122"/>
            </a:endParaRPr>
          </a:p>
          <a:p>
            <a:pPr algn="l"/>
            <a:endParaRPr lang="zh-CN" altLang="en-US" sz="7200" dirty="0">
              <a:latin typeface="微软雅黑" panose="020B0503020204020204" pitchFamily="34" charset="-122"/>
              <a:ea typeface="微软雅黑" panose="020B0503020204020204" pitchFamily="34" charset="-122"/>
            </a:endParaRPr>
          </a:p>
        </p:txBody>
      </p:sp>
      <p:pic>
        <p:nvPicPr>
          <p:cNvPr id="3" name="Picture 5" descr="E:\工作\CTC PPT模板图\新PPT模板\PSD\封面 辅助图形.png"/>
          <p:cNvPicPr>
            <a:picLocks noChangeAspect="1" noChangeArrowheads="1"/>
          </p:cNvPicPr>
          <p:nvPr/>
        </p:nvPicPr>
        <p:blipFill>
          <a:blip r:embed="rId2" cstate="print"/>
          <a:srcRect/>
          <a:stretch>
            <a:fillRect/>
          </a:stretch>
        </p:blipFill>
        <p:spPr bwMode="auto">
          <a:xfrm>
            <a:off x="0" y="4500563"/>
            <a:ext cx="12192000" cy="23574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E:\工作\CTC PPT模板图\新PPT模板\PSD\内页 辅助图形.png"/>
          <p:cNvPicPr>
            <a:picLocks noChangeAspect="1"/>
          </p:cNvPicPr>
          <p:nvPr/>
        </p:nvPicPr>
        <p:blipFill>
          <a:blip r:embed="rId2" cstate="print"/>
          <a:stretch>
            <a:fillRect/>
          </a:stretch>
        </p:blipFill>
        <p:spPr>
          <a:xfrm>
            <a:off x="4943872" y="5046634"/>
            <a:ext cx="7248128" cy="1811365"/>
          </a:xfrm>
          <a:prstGeom prst="rect">
            <a:avLst/>
          </a:prstGeom>
          <a:noFill/>
          <a:ln w="9525">
            <a:noFill/>
          </a:ln>
        </p:spPr>
      </p:pic>
      <p:sp>
        <p:nvSpPr>
          <p:cNvPr id="4" name="TextBox 1"/>
          <p:cNvSpPr txBox="1"/>
          <p:nvPr/>
        </p:nvSpPr>
        <p:spPr>
          <a:xfrm>
            <a:off x="2135560" y="749429"/>
            <a:ext cx="7920880"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 </a:t>
            </a:r>
          </a:p>
        </p:txBody>
      </p:sp>
      <p:cxnSp>
        <p:nvCxnSpPr>
          <p:cNvPr id="7" name="直接连接符 6"/>
          <p:cNvCxnSpPr/>
          <p:nvPr/>
        </p:nvCxnSpPr>
        <p:spPr>
          <a:xfrm>
            <a:off x="889000" y="1885950"/>
            <a:ext cx="10449560" cy="1778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2"/>
          <p:cNvSpPr txBox="1"/>
          <p:nvPr/>
        </p:nvSpPr>
        <p:spPr>
          <a:xfrm>
            <a:off x="889000" y="1451610"/>
            <a:ext cx="6266139" cy="615553"/>
          </a:xfrm>
          <a:prstGeom prst="rect">
            <a:avLst/>
          </a:prstGeom>
          <a:noFill/>
        </p:spPr>
        <p:txBody>
          <a:bodyPr wrap="none" lIns="0" tIns="0" rIns="0" bIns="0" rtlCol="0">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2.1</a:t>
            </a:r>
            <a:r>
              <a:rPr lang="zh-CN" altLang="zh-CN" sz="2000" b="1" dirty="0">
                <a:solidFill>
                  <a:srgbClr val="00B0F0"/>
                </a:solidFill>
                <a:latin typeface="微软雅黑" panose="020B0503020204020204" pitchFamily="34" charset="-122"/>
                <a:ea typeface="微软雅黑" panose="020B0503020204020204" pitchFamily="34" charset="-122"/>
              </a:rPr>
              <a:t>绝热稳态传热性质测定防护热箱法（附加热阻检测</a:t>
            </a:r>
            <a:r>
              <a:rPr lang="zh-CN" altLang="zh-CN" sz="1800" b="1" kern="100" dirty="0">
                <a:effectLst/>
                <a:latin typeface="Calibri" panose="020F0502020204030204" pitchFamily="34" charset="0"/>
                <a:ea typeface="黑体" panose="02010609060101010101" pitchFamily="49"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b="1" dirty="0">
              <a:solidFill>
                <a:srgbClr val="00B0F0"/>
              </a:solidFill>
              <a:latin typeface="微软雅黑" panose="020B0503020204020204" pitchFamily="34" charset="-122"/>
              <a:ea typeface="微软雅黑" panose="020B0503020204020204" pitchFamily="34" charset="-122"/>
            </a:endParaRPr>
          </a:p>
        </p:txBody>
      </p:sp>
      <p:sp>
        <p:nvSpPr>
          <p:cNvPr id="12" name="文本框 14">
            <a:extLst>
              <a:ext uri="{FF2B5EF4-FFF2-40B4-BE49-F238E27FC236}">
                <a16:creationId xmlns:a16="http://schemas.microsoft.com/office/drawing/2014/main" id="{0D0E194C-B58C-4E03-A72B-A364E4E75B44}"/>
              </a:ext>
            </a:extLst>
          </p:cNvPr>
          <p:cNvSpPr txBox="1"/>
          <p:nvPr/>
        </p:nvSpPr>
        <p:spPr>
          <a:xfrm>
            <a:off x="983432" y="2162873"/>
            <a:ext cx="1584176" cy="307777"/>
          </a:xfrm>
          <a:prstGeom prst="rect">
            <a:avLst/>
          </a:prstGeom>
          <a:noFill/>
        </p:spPr>
        <p:txBody>
          <a:bodyPr wrap="square" lIns="0" tIns="0" rIns="0" b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检测依据标准</a:t>
            </a:r>
          </a:p>
        </p:txBody>
      </p:sp>
      <p:sp>
        <p:nvSpPr>
          <p:cNvPr id="13" name="矩形 9">
            <a:extLst>
              <a:ext uri="{FF2B5EF4-FFF2-40B4-BE49-F238E27FC236}">
                <a16:creationId xmlns:a16="http://schemas.microsoft.com/office/drawing/2014/main" id="{C0E2B85E-FCB9-448F-A727-9D5957EAD434}"/>
              </a:ext>
            </a:extLst>
          </p:cNvPr>
          <p:cNvSpPr>
            <a:spLocks noChangeArrowheads="1"/>
          </p:cNvSpPr>
          <p:nvPr/>
        </p:nvSpPr>
        <p:spPr bwMode="auto">
          <a:xfrm>
            <a:off x="0" y="2470650"/>
            <a:ext cx="109106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Calibri" panose="020F0502020204030204" pitchFamily="34" charset="0"/>
                <a:ea typeface="宋体" panose="02010600030101010101" pitchFamily="2" charset="-122"/>
              </a:defRPr>
            </a:lvl1pPr>
            <a:lvl2pPr marL="742950" indent="-285750">
              <a:defRPr sz="3200" b="1">
                <a:solidFill>
                  <a:schemeClr val="tx1"/>
                </a:solidFill>
                <a:latin typeface="Calibri" panose="020F0502020204030204" pitchFamily="34" charset="0"/>
                <a:ea typeface="宋体" panose="02010600030101010101" pitchFamily="2" charset="-122"/>
              </a:defRPr>
            </a:lvl2pPr>
            <a:lvl3pPr marL="1143000" indent="-228600">
              <a:defRPr sz="3200" b="1">
                <a:solidFill>
                  <a:schemeClr val="tx1"/>
                </a:solidFill>
                <a:latin typeface="Calibri" panose="020F0502020204030204" pitchFamily="34" charset="0"/>
                <a:ea typeface="宋体" panose="02010600030101010101" pitchFamily="2" charset="-122"/>
              </a:defRPr>
            </a:lvl3pPr>
            <a:lvl4pPr marL="1600200" indent="-228600">
              <a:defRPr sz="3200" b="1">
                <a:solidFill>
                  <a:schemeClr val="tx1"/>
                </a:solidFill>
                <a:latin typeface="Calibri" panose="020F0502020204030204" pitchFamily="34" charset="0"/>
                <a:ea typeface="宋体" panose="02010600030101010101" pitchFamily="2" charset="-122"/>
              </a:defRPr>
            </a:lvl4pPr>
            <a:lvl5pPr marL="2057400" indent="-228600">
              <a:defRPr sz="3200" b="1">
                <a:solidFill>
                  <a:schemeClr val="tx1"/>
                </a:solidFill>
                <a:latin typeface="Calibri" panose="020F0502020204030204" pitchFamily="34" charset="0"/>
                <a:ea typeface="宋体" panose="02010600030101010101" pitchFamily="2" charset="-122"/>
              </a:defRPr>
            </a:lvl5pPr>
            <a:lvl6pPr marL="25146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6pPr>
            <a:lvl7pPr marL="29718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7pPr>
            <a:lvl8pPr marL="34290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8pPr>
            <a:lvl9pPr marL="38862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9pPr>
          </a:lstStyle>
          <a:p>
            <a:pPr indent="457200"/>
            <a:r>
              <a:rPr lang="en-US" altLang="zh-CN" sz="2400" b="0" dirty="0">
                <a:solidFill>
                  <a:srgbClr val="000000"/>
                </a:solidFill>
                <a:latin typeface="楷体_GB2312" panose="02010609030101010101" pitchFamily="49" charset="-122"/>
                <a:ea typeface="楷体_GB2312" panose="02010609030101010101" pitchFamily="49" charset="-122"/>
                <a:cs typeface="Times New Roman" panose="02020603050405020304" pitchFamily="18" charset="0"/>
              </a:rPr>
              <a:t>  </a:t>
            </a:r>
            <a:r>
              <a:rPr lang="en-US" altLang="zh-CN" sz="2400" b="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GB/T 13475-2008</a:t>
            </a:r>
          </a:p>
          <a:p>
            <a:pPr indent="457200"/>
            <a:r>
              <a:rPr lang="zh-CN"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《绝热稳态传热性质的测定 标定和防护热箱法》</a:t>
            </a:r>
          </a:p>
        </p:txBody>
      </p:sp>
      <p:pic>
        <p:nvPicPr>
          <p:cNvPr id="14" name="图片 13">
            <a:extLst>
              <a:ext uri="{FF2B5EF4-FFF2-40B4-BE49-F238E27FC236}">
                <a16:creationId xmlns:a16="http://schemas.microsoft.com/office/drawing/2014/main" id="{08827BAE-B2B4-491F-ABE3-ACA793BAD0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104" y="2062614"/>
            <a:ext cx="3528392" cy="43907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7AA8D8E-2A7B-4F72-82F4-6A34F387682B}"/>
              </a:ext>
            </a:extLst>
          </p:cNvPr>
          <p:cNvSpPr txBox="1"/>
          <p:nvPr/>
        </p:nvSpPr>
        <p:spPr>
          <a:xfrm>
            <a:off x="2423592" y="692696"/>
            <a:ext cx="7992888"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5" name="文本框 4">
            <a:extLst>
              <a:ext uri="{FF2B5EF4-FFF2-40B4-BE49-F238E27FC236}">
                <a16:creationId xmlns:a16="http://schemas.microsoft.com/office/drawing/2014/main" id="{519020F1-6757-4293-8119-6A97B215F22E}"/>
              </a:ext>
            </a:extLst>
          </p:cNvPr>
          <p:cNvSpPr txBox="1"/>
          <p:nvPr/>
        </p:nvSpPr>
        <p:spPr>
          <a:xfrm>
            <a:off x="1055440" y="1417409"/>
            <a:ext cx="6624736"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2.1</a:t>
            </a:r>
            <a:r>
              <a:rPr lang="zh-CN" altLang="zh-CN" sz="2000" b="1" dirty="0">
                <a:solidFill>
                  <a:srgbClr val="00B0F0"/>
                </a:solidFill>
                <a:latin typeface="微软雅黑" panose="020B0503020204020204" pitchFamily="34" charset="-122"/>
                <a:ea typeface="微软雅黑" panose="020B0503020204020204" pitchFamily="34" charset="-122"/>
              </a:rPr>
              <a:t>绝热稳态传热性质测定防护热箱法（附加热阻检测）</a:t>
            </a:r>
          </a:p>
        </p:txBody>
      </p:sp>
      <p:pic>
        <p:nvPicPr>
          <p:cNvPr id="6" name="图片 5">
            <a:extLst>
              <a:ext uri="{FF2B5EF4-FFF2-40B4-BE49-F238E27FC236}">
                <a16:creationId xmlns:a16="http://schemas.microsoft.com/office/drawing/2014/main" id="{64055657-D3BA-48EE-8876-F86FA1B882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496" y="2276872"/>
            <a:ext cx="2879725" cy="2159635"/>
          </a:xfrm>
          <a:prstGeom prst="rect">
            <a:avLst/>
          </a:prstGeom>
          <a:noFill/>
          <a:ln>
            <a:noFill/>
          </a:ln>
        </p:spPr>
      </p:pic>
      <p:pic>
        <p:nvPicPr>
          <p:cNvPr id="7" name="图片 6">
            <a:extLst>
              <a:ext uri="{FF2B5EF4-FFF2-40B4-BE49-F238E27FC236}">
                <a16:creationId xmlns:a16="http://schemas.microsoft.com/office/drawing/2014/main" id="{89AD691E-98C6-43E9-8FD7-4B04580F68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5" y="4581128"/>
            <a:ext cx="2879725" cy="2159635"/>
          </a:xfrm>
          <a:prstGeom prst="rect">
            <a:avLst/>
          </a:prstGeom>
          <a:noFill/>
          <a:ln>
            <a:noFill/>
          </a:ln>
        </p:spPr>
      </p:pic>
      <p:pic>
        <p:nvPicPr>
          <p:cNvPr id="8" name="图片 7">
            <a:extLst>
              <a:ext uri="{FF2B5EF4-FFF2-40B4-BE49-F238E27FC236}">
                <a16:creationId xmlns:a16="http://schemas.microsoft.com/office/drawing/2014/main" id="{56C11D61-2A71-465F-A05A-404F942C558E}"/>
              </a:ext>
            </a:extLst>
          </p:cNvPr>
          <p:cNvPicPr/>
          <p:nvPr/>
        </p:nvPicPr>
        <p:blipFill rotWithShape="1">
          <a:blip r:embed="rId4" cstate="print">
            <a:extLst>
              <a:ext uri="{28A0092B-C50C-407E-A947-70E740481C1C}">
                <a14:useLocalDpi xmlns:a14="http://schemas.microsoft.com/office/drawing/2010/main" val="0"/>
              </a:ext>
            </a:extLst>
          </a:blip>
          <a:srcRect t="17177" b="6749"/>
          <a:stretch/>
        </p:blipFill>
        <p:spPr bwMode="auto">
          <a:xfrm>
            <a:off x="6420036" y="2335669"/>
            <a:ext cx="2879725" cy="1979930"/>
          </a:xfrm>
          <a:prstGeom prst="rect">
            <a:avLst/>
          </a:prstGeom>
          <a:noFill/>
          <a:ln>
            <a:noFill/>
          </a:ln>
          <a:extLst>
            <a:ext uri="{53640926-AAD7-44D8-BBD7-CCE9431645EC}">
              <a14:shadowObscured xmlns:a14="http://schemas.microsoft.com/office/drawing/2010/main"/>
            </a:ext>
          </a:extLst>
        </p:spPr>
      </p:pic>
      <p:pic>
        <p:nvPicPr>
          <p:cNvPr id="9" name="图片 8">
            <a:extLst>
              <a:ext uri="{FF2B5EF4-FFF2-40B4-BE49-F238E27FC236}">
                <a16:creationId xmlns:a16="http://schemas.microsoft.com/office/drawing/2014/main" id="{0272D659-4C07-4D73-9722-015E0470C214}"/>
              </a:ext>
            </a:extLst>
          </p:cNvPr>
          <p:cNvPicPr/>
          <p:nvPr/>
        </p:nvPicPr>
        <p:blipFill rotWithShape="1">
          <a:blip r:embed="rId5" cstate="print">
            <a:extLst>
              <a:ext uri="{28A0092B-C50C-407E-A947-70E740481C1C}">
                <a14:useLocalDpi xmlns:a14="http://schemas.microsoft.com/office/drawing/2010/main" val="0"/>
              </a:ext>
            </a:extLst>
          </a:blip>
          <a:srcRect t="6622" r="29953" b="7176"/>
          <a:stretch/>
        </p:blipFill>
        <p:spPr bwMode="auto">
          <a:xfrm>
            <a:off x="6420035" y="4670980"/>
            <a:ext cx="2879725" cy="1979930"/>
          </a:xfrm>
          <a:prstGeom prst="rect">
            <a:avLst/>
          </a:prstGeom>
          <a:noFill/>
          <a:ln>
            <a:noFill/>
          </a:ln>
          <a:extLst>
            <a:ext uri="{53640926-AAD7-44D8-BBD7-CCE9431645EC}">
              <a14:shadowObscured xmlns:a14="http://schemas.microsoft.com/office/drawing/2010/main"/>
            </a:ext>
          </a:extLst>
        </p:spPr>
      </p:pic>
      <p:sp>
        <p:nvSpPr>
          <p:cNvPr id="10" name="文本框 14">
            <a:extLst>
              <a:ext uri="{FF2B5EF4-FFF2-40B4-BE49-F238E27FC236}">
                <a16:creationId xmlns:a16="http://schemas.microsoft.com/office/drawing/2014/main" id="{60D9907C-792E-433D-9727-9113DD09EC9F}"/>
              </a:ext>
            </a:extLst>
          </p:cNvPr>
          <p:cNvSpPr txBox="1"/>
          <p:nvPr/>
        </p:nvSpPr>
        <p:spPr>
          <a:xfrm>
            <a:off x="1199456" y="1931363"/>
            <a:ext cx="2160240" cy="307777"/>
          </a:xfrm>
          <a:prstGeom prst="rect">
            <a:avLst/>
          </a:prstGeom>
          <a:noFill/>
        </p:spPr>
        <p:txBody>
          <a:bodyPr wrap="square" lIns="0" tIns="0" rIns="0" b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设备及样品</a:t>
            </a:r>
          </a:p>
        </p:txBody>
      </p:sp>
    </p:spTree>
    <p:extLst>
      <p:ext uri="{BB962C8B-B14F-4D97-AF65-F5344CB8AC3E}">
        <p14:creationId xmlns:p14="http://schemas.microsoft.com/office/powerpoint/2010/main" val="302048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4354272-ADBD-4952-A9FF-A38C859BB8B2}"/>
              </a:ext>
            </a:extLst>
          </p:cNvPr>
          <p:cNvSpPr txBox="1"/>
          <p:nvPr/>
        </p:nvSpPr>
        <p:spPr>
          <a:xfrm>
            <a:off x="2567608" y="692696"/>
            <a:ext cx="7992888"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5" name="文本框 4">
            <a:extLst>
              <a:ext uri="{FF2B5EF4-FFF2-40B4-BE49-F238E27FC236}">
                <a16:creationId xmlns:a16="http://schemas.microsoft.com/office/drawing/2014/main" id="{8950B003-6058-445C-A56E-BA893466AAA2}"/>
              </a:ext>
            </a:extLst>
          </p:cNvPr>
          <p:cNvSpPr txBox="1"/>
          <p:nvPr/>
        </p:nvSpPr>
        <p:spPr>
          <a:xfrm>
            <a:off x="1271464" y="1376830"/>
            <a:ext cx="6912768"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2.1</a:t>
            </a:r>
            <a:r>
              <a:rPr lang="zh-CN" altLang="zh-CN" sz="2000" b="1" dirty="0">
                <a:solidFill>
                  <a:srgbClr val="00B0F0"/>
                </a:solidFill>
                <a:latin typeface="微软雅黑" panose="020B0503020204020204" pitchFamily="34" charset="-122"/>
                <a:ea typeface="微软雅黑" panose="020B0503020204020204" pitchFamily="34" charset="-122"/>
              </a:rPr>
              <a:t>绝热稳态传热性质测定防护热箱法（附加热阻检测）</a:t>
            </a:r>
          </a:p>
        </p:txBody>
      </p:sp>
      <p:pic>
        <p:nvPicPr>
          <p:cNvPr id="6" name="图片 5">
            <a:extLst>
              <a:ext uri="{FF2B5EF4-FFF2-40B4-BE49-F238E27FC236}">
                <a16:creationId xmlns:a16="http://schemas.microsoft.com/office/drawing/2014/main" id="{885C61F8-532C-45D8-BD88-0A8FF77B78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1424" y="2420888"/>
            <a:ext cx="3994785" cy="3599815"/>
          </a:xfrm>
          <a:prstGeom prst="rect">
            <a:avLst/>
          </a:prstGeom>
          <a:noFill/>
          <a:ln>
            <a:noFill/>
          </a:ln>
        </p:spPr>
      </p:pic>
      <p:sp>
        <p:nvSpPr>
          <p:cNvPr id="7" name="文本框 6">
            <a:extLst>
              <a:ext uri="{FF2B5EF4-FFF2-40B4-BE49-F238E27FC236}">
                <a16:creationId xmlns:a16="http://schemas.microsoft.com/office/drawing/2014/main" id="{8952F05B-0589-4D48-A48F-9EA179C4DB11}"/>
              </a:ext>
            </a:extLst>
          </p:cNvPr>
          <p:cNvSpPr txBox="1"/>
          <p:nvPr/>
        </p:nvSpPr>
        <p:spPr>
          <a:xfrm>
            <a:off x="4655840" y="1776940"/>
            <a:ext cx="6264696" cy="443775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66700" indent="355600" algn="just">
              <a:lnSpc>
                <a:spcPct val="150000"/>
              </a:lnSpc>
              <a:tabLst>
                <a:tab pos="2667635" algn="ctr"/>
                <a:tab pos="5904230" algn="r"/>
              </a:tabLst>
            </a:pPr>
            <a:r>
              <a:rPr lang="zh-CN" altLang="zh-CN" sz="2400" b="1" dirty="0">
                <a:effectLst/>
                <a:latin typeface="楷体" panose="02010609060101010101" pitchFamily="49" charset="-122"/>
                <a:ea typeface="楷体" panose="02010609060101010101" pitchFamily="49" charset="-122"/>
                <a:cs typeface="Times New Roman" panose="02020603050405020304" pitchFamily="18" charset="0"/>
              </a:rPr>
              <a:t>在测试</a:t>
            </a:r>
            <a:r>
              <a:rPr lang="zh-CN" altLang="en-US" sz="2400" b="1" dirty="0">
                <a:effectLst/>
                <a:latin typeface="楷体" panose="02010609060101010101" pitchFamily="49" charset="-122"/>
                <a:ea typeface="楷体" panose="02010609060101010101" pitchFamily="49" charset="-122"/>
                <a:cs typeface="Times New Roman" panose="02020603050405020304" pitchFamily="18" charset="0"/>
              </a:rPr>
              <a:t>过</a:t>
            </a:r>
            <a:r>
              <a:rPr lang="zh-CN" altLang="zh-CN" sz="2400" b="1" dirty="0">
                <a:effectLst/>
                <a:latin typeface="楷体" panose="02010609060101010101" pitchFamily="49" charset="-122"/>
                <a:ea typeface="楷体" panose="02010609060101010101" pitchFamily="49" charset="-122"/>
                <a:cs typeface="Times New Roman" panose="02020603050405020304" pitchFamily="18" charset="0"/>
              </a:rPr>
              <a:t>程中通过制冷和加热装置维持两侧空间温度保持</a:t>
            </a:r>
            <a:r>
              <a:rPr lang="en-US" altLang="zh-CN" sz="2400" b="1" dirty="0">
                <a:effectLst/>
                <a:latin typeface="楷体" panose="02010609060101010101" pitchFamily="49" charset="-122"/>
                <a:ea typeface="楷体" panose="02010609060101010101" pitchFamily="49" charset="-122"/>
                <a:cs typeface="Times New Roman" panose="02020603050405020304" pitchFamily="18" charset="0"/>
              </a:rPr>
              <a:t>40</a:t>
            </a:r>
            <a:r>
              <a:rPr lang="zh-CN" altLang="zh-CN" sz="2400" b="1" dirty="0">
                <a:effectLst/>
                <a:latin typeface="楷体" panose="02010609060101010101" pitchFamily="49" charset="-122"/>
                <a:ea typeface="楷体" panose="02010609060101010101" pitchFamily="49" charset="-122"/>
                <a:cs typeface="Times New Roman" panose="02020603050405020304" pitchFamily="18" charset="0"/>
              </a:rPr>
              <a:t>度温差，在达到动态平衡后，为了维持该平衡态，不同热工性能的测试样墙热室空间需要输入的加热功率会有明显差别，通过测试在动态平衡状态下该加热功率值，并记录冷热室两侧表面温度、空间环境温度等参数后通过计算可得出被测样品的传热系数或者热阻值。</a:t>
            </a:r>
          </a:p>
        </p:txBody>
      </p:sp>
      <p:sp>
        <p:nvSpPr>
          <p:cNvPr id="8" name="文本框 14">
            <a:extLst>
              <a:ext uri="{FF2B5EF4-FFF2-40B4-BE49-F238E27FC236}">
                <a16:creationId xmlns:a16="http://schemas.microsoft.com/office/drawing/2014/main" id="{4C1725EF-36EE-4DF1-8C08-99C446BC60DE}"/>
              </a:ext>
            </a:extLst>
          </p:cNvPr>
          <p:cNvSpPr txBox="1"/>
          <p:nvPr/>
        </p:nvSpPr>
        <p:spPr>
          <a:xfrm>
            <a:off x="1055440" y="1888174"/>
            <a:ext cx="1584176" cy="307777"/>
          </a:xfrm>
          <a:prstGeom prst="rect">
            <a:avLst/>
          </a:prstGeom>
          <a:noFill/>
        </p:spPr>
        <p:txBody>
          <a:bodyPr wrap="square" lIns="0" tIns="0" rIns="0" b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测试原理</a:t>
            </a:r>
          </a:p>
        </p:txBody>
      </p:sp>
    </p:spTree>
    <p:extLst>
      <p:ext uri="{BB962C8B-B14F-4D97-AF65-F5344CB8AC3E}">
        <p14:creationId xmlns:p14="http://schemas.microsoft.com/office/powerpoint/2010/main" val="427435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E9FA9BC-EB31-49E4-BACB-87444B47A75B}"/>
              </a:ext>
            </a:extLst>
          </p:cNvPr>
          <p:cNvSpPr txBox="1"/>
          <p:nvPr/>
        </p:nvSpPr>
        <p:spPr>
          <a:xfrm>
            <a:off x="2495600" y="692696"/>
            <a:ext cx="8208912"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5" name="文本框 4">
            <a:extLst>
              <a:ext uri="{FF2B5EF4-FFF2-40B4-BE49-F238E27FC236}">
                <a16:creationId xmlns:a16="http://schemas.microsoft.com/office/drawing/2014/main" id="{6534A650-7B9A-4A52-9884-C3CEB756EC70}"/>
              </a:ext>
            </a:extLst>
          </p:cNvPr>
          <p:cNvSpPr txBox="1"/>
          <p:nvPr/>
        </p:nvSpPr>
        <p:spPr>
          <a:xfrm>
            <a:off x="1199456" y="1484784"/>
            <a:ext cx="6624736"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2.1</a:t>
            </a:r>
            <a:r>
              <a:rPr lang="zh-CN" altLang="zh-CN" sz="2000" b="1" dirty="0">
                <a:solidFill>
                  <a:srgbClr val="00B0F0"/>
                </a:solidFill>
                <a:latin typeface="微软雅黑" panose="020B0503020204020204" pitchFamily="34" charset="-122"/>
                <a:ea typeface="微软雅黑" panose="020B0503020204020204" pitchFamily="34" charset="-122"/>
              </a:rPr>
              <a:t>绝热稳态传热性质测定防护热箱法（附加热阻检测）</a:t>
            </a:r>
          </a:p>
        </p:txBody>
      </p:sp>
      <p:sp>
        <p:nvSpPr>
          <p:cNvPr id="8" name="文本框 14">
            <a:extLst>
              <a:ext uri="{FF2B5EF4-FFF2-40B4-BE49-F238E27FC236}">
                <a16:creationId xmlns:a16="http://schemas.microsoft.com/office/drawing/2014/main" id="{43A1B4A0-A4DE-413D-9808-83E025AB3C67}"/>
              </a:ext>
            </a:extLst>
          </p:cNvPr>
          <p:cNvSpPr txBox="1"/>
          <p:nvPr/>
        </p:nvSpPr>
        <p:spPr>
          <a:xfrm>
            <a:off x="1055440" y="1884894"/>
            <a:ext cx="1584176" cy="307777"/>
          </a:xfrm>
          <a:prstGeom prst="rect">
            <a:avLst/>
          </a:prstGeom>
          <a:noFill/>
        </p:spPr>
        <p:txBody>
          <a:bodyPr wrap="square" lIns="0" tIns="0" rIns="0" b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主要优缺点</a:t>
            </a:r>
          </a:p>
        </p:txBody>
      </p:sp>
      <p:sp>
        <p:nvSpPr>
          <p:cNvPr id="9" name="文本框 8">
            <a:extLst>
              <a:ext uri="{FF2B5EF4-FFF2-40B4-BE49-F238E27FC236}">
                <a16:creationId xmlns:a16="http://schemas.microsoft.com/office/drawing/2014/main" id="{5F3B4AE0-6675-4D7A-94A0-599D41E25699}"/>
              </a:ext>
            </a:extLst>
          </p:cNvPr>
          <p:cNvSpPr txBox="1"/>
          <p:nvPr/>
        </p:nvSpPr>
        <p:spPr>
          <a:xfrm>
            <a:off x="915374" y="2164306"/>
            <a:ext cx="10005161" cy="1866858"/>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优点</a:t>
            </a:r>
            <a:endParaRPr lang="en-US"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采用成熟标准，检测结果可直接用于建筑热工设计</a:t>
            </a:r>
            <a:r>
              <a:rPr lang="zh-CN" altLang="en-US" sz="2000" b="1" dirty="0">
                <a:effectLst/>
                <a:latin typeface="楷体" panose="02010609060101010101" pitchFamily="49" charset="-122"/>
                <a:ea typeface="楷体" panose="02010609060101010101" pitchFamily="49" charset="-122"/>
                <a:cs typeface="Times New Roman" panose="02020603050405020304" pitchFamily="18" charset="0"/>
              </a:rPr>
              <a:t>；</a:t>
            </a:r>
            <a:endParaRPr lang="en-US" altLang="zh-CN" sz="2000" b="1"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2</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检测过程为稳态检测，检测时间较短，可在两周内完成测试过程得出检测结论；</a:t>
            </a:r>
            <a:endParaRPr lang="en-US" altLang="zh-CN" sz="2000" b="1"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试验过程简单，适用于材料的验收检测工作。</a:t>
            </a:r>
            <a:endParaRPr lang="zh-CN" altLang="en-US" sz="2000" b="1" dirty="0">
              <a:latin typeface="楷体" panose="02010609060101010101" pitchFamily="49" charset="-122"/>
              <a:ea typeface="楷体" panose="02010609060101010101" pitchFamily="49" charset="-122"/>
            </a:endParaRPr>
          </a:p>
        </p:txBody>
      </p:sp>
      <p:sp>
        <p:nvSpPr>
          <p:cNvPr id="10" name="文本框 9">
            <a:extLst>
              <a:ext uri="{FF2B5EF4-FFF2-40B4-BE49-F238E27FC236}">
                <a16:creationId xmlns:a16="http://schemas.microsoft.com/office/drawing/2014/main" id="{E8F4F052-2E25-46A8-8C9D-0E30F9481581}"/>
              </a:ext>
            </a:extLst>
          </p:cNvPr>
          <p:cNvSpPr txBox="1"/>
          <p:nvPr/>
        </p:nvSpPr>
        <p:spPr>
          <a:xfrm>
            <a:off x="983432" y="4099341"/>
            <a:ext cx="9361522" cy="1884618"/>
          </a:xfrm>
          <a:prstGeom prst="rect">
            <a:avLst/>
          </a:prstGeom>
          <a:noFill/>
        </p:spPr>
        <p:txBody>
          <a:bodyPr wrap="square" rtlCol="0">
            <a:spAutoFit/>
          </a:bodyPr>
          <a:lstStyle/>
          <a:p>
            <a:pPr>
              <a:lnSpc>
                <a:spcPct val="150000"/>
              </a:lnSpc>
            </a:pPr>
            <a:r>
              <a:rPr lang="zh-CN" altLang="en-US" sz="2000" b="1" dirty="0">
                <a:latin typeface="楷体" panose="02010609060101010101" pitchFamily="49" charset="-122"/>
                <a:ea typeface="楷体" panose="02010609060101010101" pitchFamily="49" charset="-122"/>
              </a:rPr>
              <a:t>缺点</a:t>
            </a:r>
            <a:endParaRPr lang="en-US"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不同基材的选择对检测结果</a:t>
            </a:r>
            <a:r>
              <a:rPr lang="zh-CN" altLang="en-US" sz="2000" b="1" dirty="0">
                <a:effectLst/>
                <a:latin typeface="楷体" panose="02010609060101010101" pitchFamily="49" charset="-122"/>
                <a:ea typeface="楷体" panose="02010609060101010101" pitchFamily="49" charset="-122"/>
                <a:cs typeface="Times New Roman" panose="02020603050405020304" pitchFamily="18" charset="0"/>
              </a:rPr>
              <a:t>有</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影响</a:t>
            </a:r>
            <a:r>
              <a:rPr lang="zh-CN" altLang="en-US" sz="2000" b="1" dirty="0">
                <a:effectLst/>
                <a:latin typeface="楷体" panose="02010609060101010101" pitchFamily="49" charset="-122"/>
                <a:ea typeface="楷体" panose="02010609060101010101" pitchFamily="49" charset="-122"/>
                <a:cs typeface="Times New Roman" panose="02020603050405020304" pitchFamily="18" charset="0"/>
              </a:rPr>
              <a:t>；</a:t>
            </a:r>
            <a:endParaRPr lang="en-US" altLang="zh-CN" sz="2000" b="1"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2000" b="1" dirty="0">
                <a:latin typeface="楷体" panose="02010609060101010101" pitchFamily="49" charset="-122"/>
                <a:ea typeface="楷体" panose="02010609060101010101" pitchFamily="49" charset="-122"/>
                <a:cs typeface="Times New Roman" panose="02020603050405020304" pitchFamily="18" charset="0"/>
              </a:rPr>
              <a:t>2</a:t>
            </a:r>
            <a:r>
              <a:rPr lang="zh-CN" altLang="en-US" sz="2000" b="1" dirty="0">
                <a:latin typeface="楷体" panose="02010609060101010101" pitchFamily="49" charset="-122"/>
                <a:ea typeface="楷体" panose="02010609060101010101" pitchFamily="49" charset="-122"/>
                <a:cs typeface="Times New Roman" panose="02020603050405020304" pitchFamily="18" charset="0"/>
              </a:rPr>
              <a:t>、需要选定一种各方公认的标准墙板。</a:t>
            </a:r>
            <a:endParaRPr lang="en-US" altLang="zh-CN" sz="2000" b="1" dirty="0">
              <a:effectLst/>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endParaRPr lang="zh-CN" altLang="en-US" sz="2000" dirty="0">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349453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B06CAA3-3D42-42E7-9F06-9393578DFE5F}"/>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5" name="文本框 4">
            <a:extLst>
              <a:ext uri="{FF2B5EF4-FFF2-40B4-BE49-F238E27FC236}">
                <a16:creationId xmlns:a16="http://schemas.microsoft.com/office/drawing/2014/main" id="{6412CF9E-DC04-414D-B0B6-CB5C5BAB5809}"/>
              </a:ext>
            </a:extLst>
          </p:cNvPr>
          <p:cNvSpPr txBox="1"/>
          <p:nvPr/>
        </p:nvSpPr>
        <p:spPr>
          <a:xfrm>
            <a:off x="263352" y="1596358"/>
            <a:ext cx="6096000"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2.2</a:t>
            </a:r>
            <a:r>
              <a:rPr lang="zh-CN" altLang="en-US" sz="2000" b="1" dirty="0">
                <a:solidFill>
                  <a:srgbClr val="00B0F0"/>
                </a:solidFill>
                <a:latin typeface="微软雅黑" panose="020B0503020204020204" pitchFamily="34" charset="-122"/>
                <a:ea typeface="微软雅黑" panose="020B0503020204020204" pitchFamily="34" charset="-122"/>
              </a:rPr>
              <a:t>保温隔热涂料隔热温差检测方法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sp>
        <p:nvSpPr>
          <p:cNvPr id="6" name="矩形 9">
            <a:extLst>
              <a:ext uri="{FF2B5EF4-FFF2-40B4-BE49-F238E27FC236}">
                <a16:creationId xmlns:a16="http://schemas.microsoft.com/office/drawing/2014/main" id="{DD111029-F50D-4FC1-A68E-2CA2071D1E88}"/>
              </a:ext>
            </a:extLst>
          </p:cNvPr>
          <p:cNvSpPr>
            <a:spLocks noChangeArrowheads="1"/>
          </p:cNvSpPr>
          <p:nvPr/>
        </p:nvSpPr>
        <p:spPr bwMode="auto">
          <a:xfrm>
            <a:off x="551385" y="2132856"/>
            <a:ext cx="3254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Calibri" panose="020F0502020204030204" pitchFamily="34" charset="0"/>
                <a:ea typeface="宋体" panose="02010600030101010101" pitchFamily="2" charset="-122"/>
              </a:defRPr>
            </a:lvl1pPr>
            <a:lvl2pPr marL="742950" indent="-285750">
              <a:defRPr sz="3200" b="1">
                <a:solidFill>
                  <a:schemeClr val="tx1"/>
                </a:solidFill>
                <a:latin typeface="Calibri" panose="020F0502020204030204" pitchFamily="34" charset="0"/>
                <a:ea typeface="宋体" panose="02010600030101010101" pitchFamily="2" charset="-122"/>
              </a:defRPr>
            </a:lvl2pPr>
            <a:lvl3pPr marL="1143000" indent="-228600">
              <a:defRPr sz="3200" b="1">
                <a:solidFill>
                  <a:schemeClr val="tx1"/>
                </a:solidFill>
                <a:latin typeface="Calibri" panose="020F0502020204030204" pitchFamily="34" charset="0"/>
                <a:ea typeface="宋体" panose="02010600030101010101" pitchFamily="2" charset="-122"/>
              </a:defRPr>
            </a:lvl3pPr>
            <a:lvl4pPr marL="1600200" indent="-228600">
              <a:defRPr sz="3200" b="1">
                <a:solidFill>
                  <a:schemeClr val="tx1"/>
                </a:solidFill>
                <a:latin typeface="Calibri" panose="020F0502020204030204" pitchFamily="34" charset="0"/>
                <a:ea typeface="宋体" panose="02010600030101010101" pitchFamily="2" charset="-122"/>
              </a:defRPr>
            </a:lvl4pPr>
            <a:lvl5pPr marL="2057400" indent="-228600">
              <a:defRPr sz="3200" b="1">
                <a:solidFill>
                  <a:schemeClr val="tx1"/>
                </a:solidFill>
                <a:latin typeface="Calibri" panose="020F0502020204030204" pitchFamily="34" charset="0"/>
                <a:ea typeface="宋体" panose="02010600030101010101" pitchFamily="2" charset="-122"/>
              </a:defRPr>
            </a:lvl5pPr>
            <a:lvl6pPr marL="25146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6pPr>
            <a:lvl7pPr marL="29718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7pPr>
            <a:lvl8pPr marL="34290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8pPr>
            <a:lvl9pPr marL="3886200" indent="-228600" algn="ctr" eaLnBrk="0" fontAlgn="base" hangingPunct="0">
              <a:spcBef>
                <a:spcPct val="0"/>
              </a:spcBef>
              <a:spcAft>
                <a:spcPct val="0"/>
              </a:spcAft>
              <a:defRPr sz="3200" b="1">
                <a:solidFill>
                  <a:schemeClr val="tx1"/>
                </a:solidFill>
                <a:latin typeface="Calibri" panose="020F0502020204030204" pitchFamily="34" charset="0"/>
                <a:ea typeface="宋体" panose="02010600030101010101" pitchFamily="2" charset="-122"/>
              </a:defRPr>
            </a:lvl9pPr>
          </a:lstStyle>
          <a:p>
            <a:pPr indent="457200"/>
            <a:r>
              <a:rPr lang="en-US" altLang="zh-CN" sz="1800" dirty="0">
                <a:effectLst/>
                <a:latin typeface="楷体" panose="02010609060101010101" pitchFamily="49" charset="-122"/>
                <a:ea typeface="楷体" panose="02010609060101010101" pitchFamily="49" charset="-122"/>
                <a:cs typeface="Times New Roman" panose="02020603050405020304" pitchFamily="18" charset="0"/>
              </a:rPr>
              <a:t>T/CIE 082-2020</a:t>
            </a:r>
            <a:r>
              <a:rPr lang="zh-CN" altLang="zh-CN" sz="1800" dirty="0">
                <a:effectLst/>
                <a:latin typeface="楷体" panose="02010609060101010101" pitchFamily="49" charset="-122"/>
                <a:ea typeface="楷体" panose="02010609060101010101" pitchFamily="49" charset="-122"/>
                <a:cs typeface="Times New Roman" panose="02020603050405020304" pitchFamily="18" charset="0"/>
              </a:rPr>
              <a:t>《保温隔热涂料隔热温差检测方法》</a:t>
            </a:r>
            <a:endParaRPr lang="zh-CN" altLang="zh-CN" sz="2000" dirty="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8BBC9F98-CD94-4188-BAA3-275B71AE1774}"/>
              </a:ext>
            </a:extLst>
          </p:cNvPr>
          <p:cNvPicPr/>
          <p:nvPr/>
        </p:nvPicPr>
        <p:blipFill rotWithShape="1">
          <a:blip r:embed="rId2" cstate="print">
            <a:extLst>
              <a:ext uri="{28A0092B-C50C-407E-A947-70E740481C1C}">
                <a14:useLocalDpi xmlns:a14="http://schemas.microsoft.com/office/drawing/2010/main" val="0"/>
              </a:ext>
            </a:extLst>
          </a:blip>
          <a:srcRect r="9676" b="9198"/>
          <a:stretch/>
        </p:blipFill>
        <p:spPr bwMode="auto">
          <a:xfrm>
            <a:off x="1055440" y="3051964"/>
            <a:ext cx="2750185" cy="3538220"/>
          </a:xfrm>
          <a:prstGeom prst="rect">
            <a:avLst/>
          </a:prstGeom>
          <a:noFill/>
          <a:ln>
            <a:noFill/>
          </a:ln>
          <a:extLst>
            <a:ext uri="{53640926-AAD7-44D8-BBD7-CCE9431645EC}">
              <a14:shadowObscured xmlns:a14="http://schemas.microsoft.com/office/drawing/2010/main"/>
            </a:ext>
          </a:extLst>
        </p:spPr>
      </p:pic>
      <p:pic>
        <p:nvPicPr>
          <p:cNvPr id="8" name="Picture 2">
            <a:extLst>
              <a:ext uri="{FF2B5EF4-FFF2-40B4-BE49-F238E27FC236}">
                <a16:creationId xmlns:a16="http://schemas.microsoft.com/office/drawing/2014/main" id="{BC842643-E4DC-4731-9370-7645396DADFD}"/>
              </a:ext>
            </a:extLst>
          </p:cNvPr>
          <p:cNvPicPr>
            <a:picLocks noChangeAspect="1" noChangeArrowheads="1"/>
          </p:cNvPicPr>
          <p:nvPr/>
        </p:nvPicPr>
        <p:blipFill>
          <a:blip r:embed="rId3" cstate="print"/>
          <a:srcRect/>
          <a:stretch>
            <a:fillRect/>
          </a:stretch>
        </p:blipFill>
        <p:spPr bwMode="auto">
          <a:xfrm>
            <a:off x="4727848" y="1751321"/>
            <a:ext cx="3419475" cy="5105400"/>
          </a:xfrm>
          <a:prstGeom prst="rect">
            <a:avLst/>
          </a:prstGeom>
          <a:noFill/>
          <a:ln w="9525">
            <a:noFill/>
            <a:miter lim="800000"/>
            <a:headEnd/>
            <a:tailEnd/>
          </a:ln>
        </p:spPr>
      </p:pic>
      <p:pic>
        <p:nvPicPr>
          <p:cNvPr id="9" name="Picture 2">
            <a:extLst>
              <a:ext uri="{FF2B5EF4-FFF2-40B4-BE49-F238E27FC236}">
                <a16:creationId xmlns:a16="http://schemas.microsoft.com/office/drawing/2014/main" id="{3B8EE14F-3731-4FDC-8E6E-733487C86955}"/>
              </a:ext>
            </a:extLst>
          </p:cNvPr>
          <p:cNvPicPr>
            <a:picLocks noChangeAspect="1" noChangeArrowheads="1"/>
          </p:cNvPicPr>
          <p:nvPr/>
        </p:nvPicPr>
        <p:blipFill>
          <a:blip r:embed="rId4" cstate="print"/>
          <a:srcRect/>
          <a:stretch>
            <a:fillRect/>
          </a:stretch>
        </p:blipFill>
        <p:spPr bwMode="auto">
          <a:xfrm>
            <a:off x="8456775" y="1778464"/>
            <a:ext cx="3581684" cy="5078257"/>
          </a:xfrm>
          <a:prstGeom prst="rect">
            <a:avLst/>
          </a:prstGeom>
          <a:noFill/>
          <a:ln w="9525">
            <a:noFill/>
            <a:miter lim="800000"/>
            <a:headEnd/>
            <a:tailEnd/>
          </a:ln>
        </p:spPr>
      </p:pic>
    </p:spTree>
    <p:extLst>
      <p:ext uri="{BB962C8B-B14F-4D97-AF65-F5344CB8AC3E}">
        <p14:creationId xmlns:p14="http://schemas.microsoft.com/office/powerpoint/2010/main" val="329113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8AAD475-5307-498A-AF6A-DA5C2D9CBFF5}"/>
              </a:ext>
            </a:extLst>
          </p:cNvPr>
          <p:cNvSpPr txBox="1"/>
          <p:nvPr/>
        </p:nvSpPr>
        <p:spPr>
          <a:xfrm>
            <a:off x="2567608" y="692696"/>
            <a:ext cx="8064896" cy="553998"/>
          </a:xfrm>
          <a:prstGeom prst="rect">
            <a:avLst/>
          </a:prstGeom>
          <a:noFill/>
        </p:spPr>
        <p:txBody>
          <a:bodyPr wrap="square">
            <a:spAutoFit/>
          </a:bodyPr>
          <a:lstStyle/>
          <a:p>
            <a:pPr>
              <a:defRPr/>
            </a:pPr>
            <a:r>
              <a:rPr lang="zh-CN" altLang="en-US" sz="3000" b="1" dirty="0">
                <a:latin typeface="微软雅黑" panose="020B0503020204020204" pitchFamily="34" charset="-122"/>
                <a:ea typeface="微软雅黑" panose="020B0503020204020204" pitchFamily="34" charset="-122"/>
              </a:rPr>
              <a:t>二、保温隔热涂料热工性能检测方法</a:t>
            </a:r>
          </a:p>
        </p:txBody>
      </p:sp>
      <p:sp>
        <p:nvSpPr>
          <p:cNvPr id="3" name="文本框 2">
            <a:extLst>
              <a:ext uri="{FF2B5EF4-FFF2-40B4-BE49-F238E27FC236}">
                <a16:creationId xmlns:a16="http://schemas.microsoft.com/office/drawing/2014/main" id="{69987F9E-1AB9-4809-A082-2407DE7B5C12}"/>
              </a:ext>
            </a:extLst>
          </p:cNvPr>
          <p:cNvSpPr txBox="1"/>
          <p:nvPr/>
        </p:nvSpPr>
        <p:spPr>
          <a:xfrm>
            <a:off x="263352" y="1596358"/>
            <a:ext cx="4608512" cy="400110"/>
          </a:xfrm>
          <a:prstGeom prst="rect">
            <a:avLst/>
          </a:prstGeom>
          <a:noFill/>
        </p:spPr>
        <p:txBody>
          <a:bodyPr wrap="square">
            <a:spAutoFit/>
          </a:bodyPr>
          <a:lstStyle/>
          <a:p>
            <a:r>
              <a:rPr lang="en-US" altLang="zh-CN" sz="2000" b="1" dirty="0">
                <a:solidFill>
                  <a:srgbClr val="00B0F0"/>
                </a:solidFill>
                <a:latin typeface="微软雅黑" panose="020B0503020204020204" pitchFamily="34" charset="-122"/>
                <a:ea typeface="微软雅黑" panose="020B0503020204020204" pitchFamily="34" charset="-122"/>
              </a:rPr>
              <a:t>2.2</a:t>
            </a:r>
            <a:r>
              <a:rPr lang="zh-CN" altLang="en-US" sz="2000" b="1" dirty="0">
                <a:solidFill>
                  <a:srgbClr val="00B0F0"/>
                </a:solidFill>
                <a:latin typeface="微软雅黑" panose="020B0503020204020204" pitchFamily="34" charset="-122"/>
                <a:ea typeface="微软雅黑" panose="020B0503020204020204" pitchFamily="34" charset="-122"/>
              </a:rPr>
              <a:t>保温隔热涂料隔热温差检测方法</a:t>
            </a:r>
            <a:endParaRPr lang="zh-CN" altLang="zh-CN" sz="2000" b="1" dirty="0">
              <a:solidFill>
                <a:srgbClr val="00B0F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408FA781-2196-4968-95F9-37A464973937}"/>
              </a:ext>
            </a:extLst>
          </p:cNvPr>
          <p:cNvPicPr>
            <a:picLocks noChangeAspect="1"/>
          </p:cNvPicPr>
          <p:nvPr>
            <p:custDataLst>
              <p:tags r:id="rId1"/>
            </p:custDataLst>
          </p:nvPr>
        </p:nvPicPr>
        <p:blipFill>
          <a:blip r:embed="rId3" cstate="print"/>
          <a:stretch>
            <a:fillRect/>
          </a:stretch>
        </p:blipFill>
        <p:spPr>
          <a:xfrm>
            <a:off x="551384" y="2492896"/>
            <a:ext cx="3002915" cy="3599815"/>
          </a:xfrm>
          <a:prstGeom prst="rect">
            <a:avLst/>
          </a:prstGeom>
        </p:spPr>
      </p:pic>
      <p:pic>
        <p:nvPicPr>
          <p:cNvPr id="5" name="图片 4">
            <a:extLst>
              <a:ext uri="{FF2B5EF4-FFF2-40B4-BE49-F238E27FC236}">
                <a16:creationId xmlns:a16="http://schemas.microsoft.com/office/drawing/2014/main" id="{B4F42BE3-3CE3-4DA0-BC81-D95F3374AD3C}"/>
              </a:ext>
            </a:extLst>
          </p:cNvPr>
          <p:cNvPicPr>
            <a:picLocks noChangeAspect="1"/>
          </p:cNvPicPr>
          <p:nvPr/>
        </p:nvPicPr>
        <p:blipFill>
          <a:blip r:embed="rId4" cstate="print"/>
          <a:stretch>
            <a:fillRect/>
          </a:stretch>
        </p:blipFill>
        <p:spPr>
          <a:xfrm>
            <a:off x="3685109" y="2492896"/>
            <a:ext cx="3326765" cy="3599180"/>
          </a:xfrm>
          <a:prstGeom prst="rect">
            <a:avLst/>
          </a:prstGeom>
        </p:spPr>
      </p:pic>
      <p:pic>
        <p:nvPicPr>
          <p:cNvPr id="6" name="图片 5">
            <a:extLst>
              <a:ext uri="{FF2B5EF4-FFF2-40B4-BE49-F238E27FC236}">
                <a16:creationId xmlns:a16="http://schemas.microsoft.com/office/drawing/2014/main" id="{9388E463-09BF-4C05-927B-88684365C359}"/>
              </a:ext>
            </a:extLst>
          </p:cNvPr>
          <p:cNvPicPr>
            <a:picLocks noChangeAspect="1"/>
          </p:cNvPicPr>
          <p:nvPr/>
        </p:nvPicPr>
        <p:blipFill>
          <a:blip r:embed="rId5" cstate="print"/>
          <a:stretch>
            <a:fillRect/>
          </a:stretch>
        </p:blipFill>
        <p:spPr>
          <a:xfrm>
            <a:off x="7089979" y="2492896"/>
            <a:ext cx="3665220" cy="3600450"/>
          </a:xfrm>
          <a:prstGeom prst="rect">
            <a:avLst/>
          </a:prstGeom>
        </p:spPr>
      </p:pic>
      <p:sp>
        <p:nvSpPr>
          <p:cNvPr id="7" name="TextBox 6">
            <a:extLst>
              <a:ext uri="{FF2B5EF4-FFF2-40B4-BE49-F238E27FC236}">
                <a16:creationId xmlns:a16="http://schemas.microsoft.com/office/drawing/2014/main" id="{30DB1871-04E9-41FA-8B6F-8E65F75F52A4}"/>
              </a:ext>
            </a:extLst>
          </p:cNvPr>
          <p:cNvSpPr txBox="1"/>
          <p:nvPr/>
        </p:nvSpPr>
        <p:spPr>
          <a:xfrm>
            <a:off x="4086912" y="6165304"/>
            <a:ext cx="2492990" cy="400110"/>
          </a:xfrm>
          <a:prstGeom prst="rect">
            <a:avLst/>
          </a:prstGeom>
          <a:noFill/>
        </p:spPr>
        <p:txBody>
          <a:bodyPr wrap="none" rtlCol="0">
            <a:spAutoFit/>
          </a:bodyPr>
          <a:lstStyle/>
          <a:p>
            <a:r>
              <a:rPr lang="zh-CN" altLang="en-US" sz="2000" b="1" dirty="0">
                <a:latin typeface="楷体" panose="02010609060101010101" pitchFamily="49" charset="-122"/>
                <a:ea typeface="楷体" panose="02010609060101010101" pitchFamily="49" charset="-122"/>
              </a:rPr>
              <a:t>涂料外表面温度测温</a:t>
            </a:r>
          </a:p>
        </p:txBody>
      </p:sp>
      <p:sp>
        <p:nvSpPr>
          <p:cNvPr id="8" name="TextBox 7">
            <a:extLst>
              <a:ext uri="{FF2B5EF4-FFF2-40B4-BE49-F238E27FC236}">
                <a16:creationId xmlns:a16="http://schemas.microsoft.com/office/drawing/2014/main" id="{149C4C7C-421E-4CDB-B199-60092C646C20}"/>
              </a:ext>
            </a:extLst>
          </p:cNvPr>
          <p:cNvSpPr txBox="1"/>
          <p:nvPr/>
        </p:nvSpPr>
        <p:spPr>
          <a:xfrm>
            <a:off x="7831328" y="6165304"/>
            <a:ext cx="2492990" cy="400110"/>
          </a:xfrm>
          <a:prstGeom prst="rect">
            <a:avLst/>
          </a:prstGeom>
          <a:noFill/>
        </p:spPr>
        <p:txBody>
          <a:bodyPr wrap="none" rtlCol="0">
            <a:spAutoFit/>
          </a:bodyPr>
          <a:lstStyle/>
          <a:p>
            <a:r>
              <a:rPr lang="zh-CN" altLang="en-US" sz="2000" b="1" dirty="0">
                <a:latin typeface="楷体" panose="02010609060101010101" pitchFamily="49" charset="-122"/>
                <a:ea typeface="楷体" panose="02010609060101010101" pitchFamily="49" charset="-122"/>
              </a:rPr>
              <a:t>涂料内表面温度测温</a:t>
            </a:r>
          </a:p>
        </p:txBody>
      </p:sp>
      <p:sp>
        <p:nvSpPr>
          <p:cNvPr id="9" name="TextBox 10">
            <a:extLst>
              <a:ext uri="{FF2B5EF4-FFF2-40B4-BE49-F238E27FC236}">
                <a16:creationId xmlns:a16="http://schemas.microsoft.com/office/drawing/2014/main" id="{6581E8DC-BCCA-4D5A-9B6A-7F92D5C8C063}"/>
              </a:ext>
            </a:extLst>
          </p:cNvPr>
          <p:cNvSpPr txBox="1"/>
          <p:nvPr/>
        </p:nvSpPr>
        <p:spPr>
          <a:xfrm>
            <a:off x="1350608" y="6165304"/>
            <a:ext cx="1217000" cy="400110"/>
          </a:xfrm>
          <a:prstGeom prst="rect">
            <a:avLst/>
          </a:prstGeom>
          <a:noFill/>
        </p:spPr>
        <p:txBody>
          <a:bodyPr wrap="none" rtlCol="0">
            <a:spAutoFit/>
          </a:bodyPr>
          <a:lstStyle/>
          <a:p>
            <a:r>
              <a:rPr lang="zh-CN" altLang="en-US" sz="2000" b="1" dirty="0">
                <a:latin typeface="楷体" panose="02010609060101010101" pitchFamily="49" charset="-122"/>
                <a:ea typeface="楷体" panose="02010609060101010101" pitchFamily="49" charset="-122"/>
              </a:rPr>
              <a:t>仪器外观</a:t>
            </a:r>
          </a:p>
        </p:txBody>
      </p:sp>
    </p:spTree>
    <p:extLst>
      <p:ext uri="{BB962C8B-B14F-4D97-AF65-F5344CB8AC3E}">
        <p14:creationId xmlns:p14="http://schemas.microsoft.com/office/powerpoint/2010/main" val="3629416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19254722-7a21-46b5-a70b-c673ac1d3274}"/>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669.2913818359375,&quot;width&quot;:4251.96838378906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3733</Words>
  <Application>Microsoft Office PowerPoint</Application>
  <PresentationFormat>宽屏</PresentationFormat>
  <Paragraphs>303</Paragraphs>
  <Slides>39</Slides>
  <Notes>2</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39</vt:i4>
      </vt:variant>
    </vt:vector>
  </HeadingPairs>
  <TitlesOfParts>
    <vt:vector size="49" baseType="lpstr">
      <vt:lpstr>楷体</vt:lpstr>
      <vt:lpstr>楷体_GB2312</vt:lpstr>
      <vt:lpstr>宋体</vt:lpstr>
      <vt:lpstr>微软雅黑</vt:lpstr>
      <vt:lpstr>Arial</vt:lpstr>
      <vt:lpstr>Calibri</vt:lpstr>
      <vt:lpstr>Times New Roman</vt:lpstr>
      <vt:lpstr>Office 主题</vt:lpstr>
      <vt:lpstr>1_Office 主题</vt:lpstr>
      <vt:lpstr>AutoCAD.Drawing.19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412675172@QQ.COM</cp:lastModifiedBy>
  <cp:revision>234</cp:revision>
  <dcterms:created xsi:type="dcterms:W3CDTF">2012-04-01T08:54:00Z</dcterms:created>
  <dcterms:modified xsi:type="dcterms:W3CDTF">2022-01-16T10:10:31Z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